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49"/>
  </p:notesMasterIdLst>
  <p:handoutMasterIdLst>
    <p:handoutMasterId r:id="rId50"/>
  </p:handoutMasterIdLst>
  <p:sldIdLst>
    <p:sldId id="256" r:id="rId2"/>
    <p:sldId id="533" r:id="rId3"/>
    <p:sldId id="531" r:id="rId4"/>
    <p:sldId id="534" r:id="rId5"/>
    <p:sldId id="535" r:id="rId6"/>
    <p:sldId id="536" r:id="rId7"/>
    <p:sldId id="541" r:id="rId8"/>
    <p:sldId id="547" r:id="rId9"/>
    <p:sldId id="537" r:id="rId10"/>
    <p:sldId id="538" r:id="rId11"/>
    <p:sldId id="539" r:id="rId12"/>
    <p:sldId id="540" r:id="rId13"/>
    <p:sldId id="543" r:id="rId14"/>
    <p:sldId id="545" r:id="rId15"/>
    <p:sldId id="548" r:id="rId16"/>
    <p:sldId id="546" r:id="rId17"/>
    <p:sldId id="549" r:id="rId18"/>
    <p:sldId id="550" r:id="rId19"/>
    <p:sldId id="551" r:id="rId20"/>
    <p:sldId id="552" r:id="rId21"/>
    <p:sldId id="553" r:id="rId22"/>
    <p:sldId id="554" r:id="rId23"/>
    <p:sldId id="498" r:id="rId24"/>
    <p:sldId id="555" r:id="rId25"/>
    <p:sldId id="501" r:id="rId26"/>
    <p:sldId id="556" r:id="rId27"/>
    <p:sldId id="557" r:id="rId28"/>
    <p:sldId id="559" r:id="rId29"/>
    <p:sldId id="558" r:id="rId30"/>
    <p:sldId id="560" r:id="rId31"/>
    <p:sldId id="561" r:id="rId32"/>
    <p:sldId id="562" r:id="rId33"/>
    <p:sldId id="563" r:id="rId34"/>
    <p:sldId id="564" r:id="rId35"/>
    <p:sldId id="565" r:id="rId36"/>
    <p:sldId id="566" r:id="rId37"/>
    <p:sldId id="567" r:id="rId38"/>
    <p:sldId id="568" r:id="rId39"/>
    <p:sldId id="569" r:id="rId40"/>
    <p:sldId id="570" r:id="rId41"/>
    <p:sldId id="571" r:id="rId42"/>
    <p:sldId id="572" r:id="rId43"/>
    <p:sldId id="573" r:id="rId44"/>
    <p:sldId id="574" r:id="rId45"/>
    <p:sldId id="575" r:id="rId46"/>
    <p:sldId id="576" r:id="rId47"/>
    <p:sldId id="578" r:id="rId4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504D"/>
    <a:srgbClr val="9BBB59"/>
    <a:srgbClr val="FF66FF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812" autoAdjust="0"/>
    <p:restoredTop sz="88249" autoAdjust="0"/>
  </p:normalViewPr>
  <p:slideViewPr>
    <p:cSldViewPr snapToGrid="0" snapToObjects="1">
      <p:cViewPr>
        <p:scale>
          <a:sx n="100" d="100"/>
          <a:sy n="100" d="100"/>
        </p:scale>
        <p:origin x="85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12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6065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0069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415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67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796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46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491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19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692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86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929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4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NYU Stern IOMS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NYU Stern IOMS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2.w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10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3.jpe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image" Target="../media/image4.png"/><Relationship Id="rId10" Type="http://schemas.openxmlformats.org/officeDocument/2006/relationships/image" Target="../media/image31.png"/><Relationship Id="rId4" Type="http://schemas.openxmlformats.org/officeDocument/2006/relationships/image" Target="../media/image5.jpg"/><Relationship Id="rId9" Type="http://schemas.openxmlformats.org/officeDocument/2006/relationships/image" Target="../media/image30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jpe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Applied Mechanism Design For Social Good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641234"/>
          </a:xfrm>
        </p:spPr>
        <p:txBody>
          <a:bodyPr/>
          <a:lstStyle/>
          <a:p>
            <a:r>
              <a:rPr lang="en-US" dirty="0"/>
              <a:t>John P Dickerson &amp; Marina Knittel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780957"/>
            <a:ext cx="257638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#14 – 04/20/2021</a:t>
            </a:r>
          </a:p>
          <a:p>
            <a:r>
              <a:rPr lang="en-US" sz="1600" b="1" dirty="0"/>
              <a:t>Lecture #15 – 04/22/2021</a:t>
            </a:r>
          </a:p>
          <a:p>
            <a:r>
              <a:rPr lang="en-US" sz="1600" b="1" dirty="0"/>
              <a:t>Lecture #16 – 04/27/2021</a:t>
            </a:r>
          </a:p>
          <a:p>
            <a:endParaRPr lang="en-US" sz="1600" b="1" dirty="0"/>
          </a:p>
          <a:p>
            <a:r>
              <a:rPr lang="en-US" sz="1600" b="1" dirty="0"/>
              <a:t>CMSC498T</a:t>
            </a:r>
          </a:p>
          <a:p>
            <a:r>
              <a:rPr lang="en-US" sz="1600" b="1" dirty="0"/>
              <a:t>Mondays &amp; Wednesdays</a:t>
            </a:r>
          </a:p>
          <a:p>
            <a:r>
              <a:rPr lang="en-US" sz="1600" b="1" dirty="0"/>
              <a:t>2:00pm – 3:15pm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DB7BE-1D2A-429F-87A4-74B947956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718"/>
            <a:ext cx="6091646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Fairly dividing a Multi-flavor Sheet cake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B2611-1971-4826-B0B7-74C21A79C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1"/>
            <a:ext cx="8037576" cy="2627376"/>
          </a:xfrm>
        </p:spPr>
        <p:txBody>
          <a:bodyPr>
            <a:normAutofit/>
          </a:bodyPr>
          <a:lstStyle/>
          <a:p>
            <a:r>
              <a:rPr lang="en-US" dirty="0"/>
              <a:t>How should Alice and Bob divide a vanilla sheet cake?</a:t>
            </a:r>
          </a:p>
          <a:p>
            <a:r>
              <a:rPr lang="en-US" dirty="0" err="1"/>
              <a:t>u</a:t>
            </a:r>
            <a:r>
              <a:rPr lang="en-US" baseline="-25000" dirty="0" err="1"/>
              <a:t>Alice</a:t>
            </a:r>
            <a:r>
              <a:rPr lang="en-US" dirty="0"/>
              <a:t>(</a:t>
            </a:r>
            <a:r>
              <a:rPr lang="en-US" dirty="0" err="1"/>
              <a:t>vla</a:t>
            </a:r>
            <a:r>
              <a:rPr lang="en-US" dirty="0"/>
              <a:t>) = 10	 	</a:t>
            </a:r>
            <a:r>
              <a:rPr lang="en-US" dirty="0" err="1"/>
              <a:t>u</a:t>
            </a:r>
            <a:r>
              <a:rPr lang="en-US" baseline="-25000" dirty="0" err="1"/>
              <a:t>Alice</a:t>
            </a:r>
            <a:r>
              <a:rPr lang="en-US" dirty="0"/>
              <a:t>(</a:t>
            </a:r>
            <a:r>
              <a:rPr lang="en-US" dirty="0" err="1"/>
              <a:t>chc</a:t>
            </a:r>
            <a:r>
              <a:rPr lang="en-US" dirty="0"/>
              <a:t>) = 10		</a:t>
            </a:r>
            <a:r>
              <a:rPr lang="en-US" dirty="0" err="1"/>
              <a:t>u</a:t>
            </a:r>
            <a:r>
              <a:rPr lang="en-US" baseline="-25000" dirty="0" err="1"/>
              <a:t>Alice</a:t>
            </a:r>
            <a:r>
              <a:rPr lang="en-US" dirty="0"/>
              <a:t>(str) = 30</a:t>
            </a:r>
          </a:p>
          <a:p>
            <a:r>
              <a:rPr lang="en-US" dirty="0" err="1"/>
              <a:t>u</a:t>
            </a:r>
            <a:r>
              <a:rPr lang="en-US" baseline="-25000" dirty="0" err="1"/>
              <a:t>Bob</a:t>
            </a:r>
            <a:r>
              <a:rPr lang="en-US" dirty="0"/>
              <a:t>(</a:t>
            </a:r>
            <a:r>
              <a:rPr lang="en-US" dirty="0" err="1"/>
              <a:t>vla</a:t>
            </a:r>
            <a:r>
              <a:rPr lang="en-US" dirty="0"/>
              <a:t>) = 20	 	</a:t>
            </a:r>
            <a:r>
              <a:rPr lang="en-US" dirty="0" err="1"/>
              <a:t>u</a:t>
            </a:r>
            <a:r>
              <a:rPr lang="en-US" baseline="-25000" dirty="0" err="1"/>
              <a:t>Bob</a:t>
            </a:r>
            <a:r>
              <a:rPr lang="en-US" dirty="0"/>
              <a:t>(</a:t>
            </a:r>
            <a:r>
              <a:rPr lang="en-US" dirty="0" err="1"/>
              <a:t>chc</a:t>
            </a:r>
            <a:r>
              <a:rPr lang="en-US" dirty="0"/>
              <a:t>) = 20		</a:t>
            </a:r>
            <a:r>
              <a:rPr lang="en-US" dirty="0" err="1"/>
              <a:t>u</a:t>
            </a:r>
            <a:r>
              <a:rPr lang="en-US" baseline="-25000" dirty="0" err="1"/>
              <a:t>Bob</a:t>
            </a:r>
            <a:r>
              <a:rPr lang="en-US" dirty="0"/>
              <a:t>(str) = 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E06B7-57D6-4A5B-AC62-46D3E6E2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2FFDC3-4DFB-4B97-BB86-49B5D423F7AA}"/>
              </a:ext>
            </a:extLst>
          </p:cNvPr>
          <p:cNvSpPr/>
          <p:nvPr/>
        </p:nvSpPr>
        <p:spPr>
          <a:xfrm>
            <a:off x="1709928" y="3310972"/>
            <a:ext cx="4937760" cy="2057399"/>
          </a:xfrm>
          <a:prstGeom prst="rect">
            <a:avLst/>
          </a:prstGeom>
          <a:solidFill>
            <a:srgbClr val="FF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BF756C-2BE4-4A7D-AFAC-9755BDD9376C}"/>
              </a:ext>
            </a:extLst>
          </p:cNvPr>
          <p:cNvSpPr/>
          <p:nvPr/>
        </p:nvSpPr>
        <p:spPr>
          <a:xfrm>
            <a:off x="1709928" y="3310971"/>
            <a:ext cx="2472730" cy="20573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54D6A8-4D3E-46BB-AF82-E51B878EA981}"/>
              </a:ext>
            </a:extLst>
          </p:cNvPr>
          <p:cNvSpPr/>
          <p:nvPr/>
        </p:nvSpPr>
        <p:spPr>
          <a:xfrm>
            <a:off x="4182658" y="3310972"/>
            <a:ext cx="1252728" cy="2057399"/>
          </a:xfrm>
          <a:prstGeom prst="rect">
            <a:avLst/>
          </a:prstGeom>
          <a:solidFill>
            <a:srgbClr val="6633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4" descr="Vanilla PNG Clip Art Image​ | Gallery Yopriceville - High-Quality Free  Images and Transparent PNG Clipart">
            <a:extLst>
              <a:ext uri="{FF2B5EF4-FFF2-40B4-BE49-F238E27FC236}">
                <a16:creationId xmlns:a16="http://schemas.microsoft.com/office/drawing/2014/main" id="{FC100859-937A-4A1E-A7EE-E9E7251D4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798" y="3349877"/>
            <a:ext cx="530990" cy="27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hocolate Food Icon - Free vector graphic on Pixabay">
            <a:extLst>
              <a:ext uri="{FF2B5EF4-FFF2-40B4-BE49-F238E27FC236}">
                <a16:creationId xmlns:a16="http://schemas.microsoft.com/office/drawing/2014/main" id="{46CD1087-25C5-4C32-9C48-7616C81E5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297" y="3349877"/>
            <a:ext cx="608565" cy="40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ree Strawberry Graphic Vector - Stock by Pixlr">
            <a:extLst>
              <a:ext uri="{FF2B5EF4-FFF2-40B4-BE49-F238E27FC236}">
                <a16:creationId xmlns:a16="http://schemas.microsoft.com/office/drawing/2014/main" id="{49BD7259-D2A8-48B9-ACEA-C721080E7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272" y="3341240"/>
            <a:ext cx="442530" cy="44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picture containing knife, weapon&#10;&#10;Description automatically generated">
            <a:extLst>
              <a:ext uri="{FF2B5EF4-FFF2-40B4-BE49-F238E27FC236}">
                <a16:creationId xmlns:a16="http://schemas.microsoft.com/office/drawing/2014/main" id="{87466108-C546-4783-A7FE-5F36B6FC10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8994" y="5445575"/>
            <a:ext cx="785301" cy="7651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7CD7D1B-B903-46D0-85AE-9A139CB1F6C2}"/>
              </a:ext>
            </a:extLst>
          </p:cNvPr>
          <p:cNvSpPr txBox="1"/>
          <p:nvPr/>
        </p:nvSpPr>
        <p:spPr>
          <a:xfrm>
            <a:off x="6004702" y="5368370"/>
            <a:ext cx="68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Alice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3498B15-79DE-4F47-9F05-69EB46AC9ED1}"/>
              </a:ext>
            </a:extLst>
          </p:cNvPr>
          <p:cNvCxnSpPr>
            <a:cxnSpLocks/>
          </p:cNvCxnSpPr>
          <p:nvPr/>
        </p:nvCxnSpPr>
        <p:spPr>
          <a:xfrm>
            <a:off x="5437772" y="3310971"/>
            <a:ext cx="0" cy="2057399"/>
          </a:xfrm>
          <a:prstGeom prst="line">
            <a:avLst/>
          </a:prstGeom>
          <a:ln w="476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C98D571-2E59-4849-A2B3-77E7D2BCDC71}"/>
              </a:ext>
            </a:extLst>
          </p:cNvPr>
          <p:cNvSpPr txBox="1"/>
          <p:nvPr/>
        </p:nvSpPr>
        <p:spPr>
          <a:xfrm>
            <a:off x="298774" y="3718257"/>
            <a:ext cx="1291064" cy="1815882"/>
          </a:xfrm>
          <a:prstGeom prst="rect">
            <a:avLst/>
          </a:prstGeom>
          <a:noFill/>
          <a:ln w="34925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Prop? </a:t>
            </a:r>
            <a:r>
              <a:rPr lang="en-US" sz="1600" b="1" dirty="0"/>
              <a:t>Yes.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EF? </a:t>
            </a:r>
            <a:r>
              <a:rPr lang="en-US" sz="1600" b="1" dirty="0"/>
              <a:t>Yes.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PO? </a:t>
            </a:r>
            <a:r>
              <a:rPr lang="en-US" sz="1600" b="1" dirty="0"/>
              <a:t>Yes, but not generally.</a:t>
            </a:r>
            <a:endParaRPr 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CB0545-652D-40C3-8504-5D29A816849E}"/>
              </a:ext>
            </a:extLst>
          </p:cNvPr>
          <p:cNvSpPr txBox="1"/>
          <p:nvPr/>
        </p:nvSpPr>
        <p:spPr>
          <a:xfrm>
            <a:off x="2680797" y="5407275"/>
            <a:ext cx="284819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u</a:t>
            </a:r>
            <a:r>
              <a:rPr lang="en-US" sz="1400" baseline="-25000" dirty="0" err="1"/>
              <a:t>Alice</a:t>
            </a:r>
            <a:r>
              <a:rPr lang="en-US" sz="1400" dirty="0"/>
              <a:t>(left) = 10 * ½ + 10 * ¼ = 7.5</a:t>
            </a:r>
          </a:p>
          <a:p>
            <a:r>
              <a:rPr lang="en-US" sz="1400" dirty="0" err="1"/>
              <a:t>u</a:t>
            </a:r>
            <a:r>
              <a:rPr lang="en-US" sz="1400" baseline="-25000" dirty="0" err="1"/>
              <a:t>Alice</a:t>
            </a:r>
            <a:r>
              <a:rPr lang="en-US" sz="1400" dirty="0"/>
              <a:t>(right) = 30 * ¼ = 7.5</a:t>
            </a:r>
          </a:p>
          <a:p>
            <a:r>
              <a:rPr lang="en-US" sz="1400" dirty="0" err="1"/>
              <a:t>u</a:t>
            </a:r>
            <a:r>
              <a:rPr lang="en-US" sz="1400" baseline="-25000" dirty="0" err="1"/>
              <a:t>Bob</a:t>
            </a:r>
            <a:r>
              <a:rPr lang="en-US" sz="1400" dirty="0"/>
              <a:t>(left) = 20 * ½ + 20 * ¼ = 15</a:t>
            </a:r>
          </a:p>
          <a:p>
            <a:r>
              <a:rPr lang="en-US" sz="1400" dirty="0" err="1"/>
              <a:t>u</a:t>
            </a:r>
            <a:r>
              <a:rPr lang="en-US" sz="1400" baseline="-25000" dirty="0" err="1"/>
              <a:t>Bob</a:t>
            </a:r>
            <a:r>
              <a:rPr lang="en-US" sz="1400" dirty="0"/>
              <a:t>(right) = 20 * ¼ = 5</a:t>
            </a:r>
          </a:p>
        </p:txBody>
      </p:sp>
      <p:pic>
        <p:nvPicPr>
          <p:cNvPr id="26" name="Picture 25" descr="A picture containing shape&#10;&#10;Description automatically generated">
            <a:extLst>
              <a:ext uri="{FF2B5EF4-FFF2-40B4-BE49-F238E27FC236}">
                <a16:creationId xmlns:a16="http://schemas.microsoft.com/office/drawing/2014/main" id="{1DDE42DC-BD61-4892-9270-06C4EA2BF5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2516" y="5625519"/>
            <a:ext cx="791337" cy="52755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650AFB4-8A03-4361-8595-1C02B9B02AAC}"/>
              </a:ext>
            </a:extLst>
          </p:cNvPr>
          <p:cNvSpPr txBox="1"/>
          <p:nvPr/>
        </p:nvSpPr>
        <p:spPr>
          <a:xfrm>
            <a:off x="1875556" y="5916039"/>
            <a:ext cx="603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DACB0E9-AAD6-438C-BB3A-51874BAA3F9A}"/>
              </a:ext>
            </a:extLst>
          </p:cNvPr>
          <p:cNvCxnSpPr/>
          <p:nvPr/>
        </p:nvCxnSpPr>
        <p:spPr>
          <a:xfrm flipV="1">
            <a:off x="1883276" y="5441449"/>
            <a:ext cx="294032" cy="36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26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928E8-8F2E-420E-A49F-63BEDC813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 and EF on 2 players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9DD53-E39D-4E90-A71C-1CFC56DB2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Is one stronger than the other? Are they equivalent? Are they incomparable?</a:t>
            </a:r>
          </a:p>
          <a:p>
            <a:endParaRPr lang="en-US" dirty="0"/>
          </a:p>
          <a:p>
            <a:r>
              <a:rPr lang="en-US" dirty="0"/>
              <a:t>Prop =&gt; EF:</a:t>
            </a:r>
          </a:p>
          <a:p>
            <a:r>
              <a:rPr lang="en-US" dirty="0"/>
              <a:t>	</a:t>
            </a:r>
            <a:r>
              <a:rPr lang="en-US" b="0" dirty="0"/>
              <a:t>Assume P1 gets what they perceive to be a proportional allocation. u</a:t>
            </a:r>
            <a:r>
              <a:rPr lang="en-US" b="0" baseline="-25000" dirty="0"/>
              <a:t>P1</a:t>
            </a:r>
            <a:r>
              <a:rPr lang="en-US" b="0" dirty="0"/>
              <a:t>(A1) ≥ u</a:t>
            </a:r>
            <a:r>
              <a:rPr lang="en-US" b="0" baseline="-25000" dirty="0"/>
              <a:t>P1</a:t>
            </a:r>
            <a:r>
              <a:rPr lang="en-US" b="0" dirty="0"/>
              <a:t>(M)/2. Note that u</a:t>
            </a:r>
            <a:r>
              <a:rPr lang="en-US" b="0" baseline="-25000" dirty="0"/>
              <a:t>P1</a:t>
            </a:r>
            <a:r>
              <a:rPr lang="en-US" b="0" dirty="0"/>
              <a:t>(A1) + u</a:t>
            </a:r>
            <a:r>
              <a:rPr lang="en-US" b="0" baseline="-25000" dirty="0"/>
              <a:t>P1</a:t>
            </a:r>
            <a:r>
              <a:rPr lang="en-US" b="0" dirty="0"/>
              <a:t>(A2) = u</a:t>
            </a:r>
            <a:r>
              <a:rPr lang="en-US" b="0" baseline="-25000" dirty="0"/>
              <a:t>P1</a:t>
            </a:r>
            <a:r>
              <a:rPr lang="en-US" b="0" dirty="0"/>
              <a:t>(M). Thus u</a:t>
            </a:r>
            <a:r>
              <a:rPr lang="en-US" b="0" baseline="-25000" dirty="0"/>
              <a:t>P1</a:t>
            </a:r>
            <a:r>
              <a:rPr lang="en-US" b="0" dirty="0"/>
              <a:t>(A2) ≤ u</a:t>
            </a:r>
            <a:r>
              <a:rPr lang="en-US" b="0" baseline="-25000" dirty="0"/>
              <a:t>P1</a:t>
            </a:r>
            <a:r>
              <a:rPr lang="en-US" b="0" dirty="0"/>
              <a:t>(M)/2. Thus P1 cannot </a:t>
            </a:r>
            <a:r>
              <a:rPr lang="en-US" b="0" i="1" dirty="0"/>
              <a:t>envy</a:t>
            </a:r>
            <a:r>
              <a:rPr lang="en-US" b="0" dirty="0"/>
              <a:t> P2. The same argument can be made for P2.</a:t>
            </a:r>
          </a:p>
          <a:p>
            <a:endParaRPr lang="en-US" b="0" dirty="0"/>
          </a:p>
          <a:p>
            <a:r>
              <a:rPr lang="en-US" dirty="0"/>
              <a:t>EF =&gt; Prop:</a:t>
            </a:r>
          </a:p>
          <a:p>
            <a:r>
              <a:rPr lang="en-US" dirty="0"/>
              <a:t>	</a:t>
            </a:r>
            <a:r>
              <a:rPr lang="en-US" b="0" dirty="0"/>
              <a:t>Assume P1 does not envy P2. Then u</a:t>
            </a:r>
            <a:r>
              <a:rPr lang="en-US" b="0" baseline="-25000" dirty="0"/>
              <a:t>P1</a:t>
            </a:r>
            <a:r>
              <a:rPr lang="en-US" b="0" dirty="0"/>
              <a:t>(A1) ≥ u</a:t>
            </a:r>
            <a:r>
              <a:rPr lang="en-US" b="0" baseline="-25000" dirty="0"/>
              <a:t>P1</a:t>
            </a:r>
            <a:r>
              <a:rPr lang="en-US" b="0" dirty="0"/>
              <a:t>(A2). Since u</a:t>
            </a:r>
            <a:r>
              <a:rPr lang="en-US" b="0" baseline="-25000" dirty="0"/>
              <a:t>P1</a:t>
            </a:r>
            <a:r>
              <a:rPr lang="en-US" b="0" dirty="0"/>
              <a:t>(A1) + u</a:t>
            </a:r>
            <a:r>
              <a:rPr lang="en-US" b="0" baseline="-25000" dirty="0"/>
              <a:t>P1</a:t>
            </a:r>
            <a:r>
              <a:rPr lang="en-US" b="0" dirty="0"/>
              <a:t>(A2) = u</a:t>
            </a:r>
            <a:r>
              <a:rPr lang="en-US" b="0" baseline="-25000" dirty="0"/>
              <a:t>P1</a:t>
            </a:r>
            <a:r>
              <a:rPr lang="en-US" b="0" dirty="0"/>
              <a:t>(M), then u</a:t>
            </a:r>
            <a:r>
              <a:rPr lang="en-US" b="0" baseline="-25000" dirty="0"/>
              <a:t>P1</a:t>
            </a:r>
            <a:r>
              <a:rPr lang="en-US" b="0" dirty="0"/>
              <a:t>(A1) ≥ u</a:t>
            </a:r>
            <a:r>
              <a:rPr lang="en-US" b="0" baseline="-25000" dirty="0"/>
              <a:t>P1</a:t>
            </a:r>
            <a:r>
              <a:rPr lang="en-US" b="0" dirty="0"/>
              <a:t>(M)/2. Thus P1 gets a proportional allocation. The same argument can be made for P2.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F322F-B51C-4ACF-9905-0EF735FE5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853BDE-0B3E-4823-91DE-8B6CEB7C17EE}"/>
              </a:ext>
            </a:extLst>
          </p:cNvPr>
          <p:cNvSpPr txBox="1"/>
          <p:nvPr/>
        </p:nvSpPr>
        <p:spPr>
          <a:xfrm>
            <a:off x="6010320" y="275272"/>
            <a:ext cx="237961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P1 = Player 1</a:t>
            </a:r>
          </a:p>
          <a:p>
            <a:r>
              <a:rPr lang="en-US" dirty="0"/>
              <a:t>P2 = Player 2</a:t>
            </a:r>
          </a:p>
          <a:p>
            <a:r>
              <a:rPr lang="en-US" b="0" dirty="0"/>
              <a:t>A1 = P1’s allocation</a:t>
            </a:r>
          </a:p>
          <a:p>
            <a:r>
              <a:rPr lang="en-US" dirty="0"/>
              <a:t>A2 = P2’s allocation</a:t>
            </a:r>
          </a:p>
          <a:p>
            <a:r>
              <a:rPr lang="en-US" b="0" dirty="0"/>
              <a:t>M = </a:t>
            </a:r>
            <a:r>
              <a:rPr lang="en-US" dirty="0"/>
              <a:t>the entire cake</a:t>
            </a:r>
            <a:r>
              <a:rPr lang="en-US" b="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92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928E8-8F2E-420E-A49F-63BEDC813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 and EF on n&gt;2 players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9DD53-E39D-4E90-A71C-1CFC56DB2D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Does the equivalence hold when n&gt;2?</a:t>
            </a:r>
          </a:p>
          <a:p>
            <a:endParaRPr lang="en-US" dirty="0"/>
          </a:p>
          <a:p>
            <a:r>
              <a:rPr lang="en-US" dirty="0"/>
              <a:t>Prop DOES NOT IMPLY EF:</a:t>
            </a:r>
          </a:p>
          <a:p>
            <a:r>
              <a:rPr lang="en-US" dirty="0"/>
              <a:t>	</a:t>
            </a:r>
            <a:r>
              <a:rPr lang="en-US" b="0" dirty="0"/>
              <a:t>Consider 3 agents. Say, from P1’s perspective, u</a:t>
            </a:r>
            <a:r>
              <a:rPr lang="en-US" b="0" baseline="-25000" dirty="0"/>
              <a:t>P1</a:t>
            </a:r>
            <a:r>
              <a:rPr lang="en-US" b="0" dirty="0"/>
              <a:t>(A1) = 1/3, u</a:t>
            </a:r>
            <a:r>
              <a:rPr lang="en-US" b="0" baseline="-25000" dirty="0"/>
              <a:t>P1</a:t>
            </a:r>
            <a:r>
              <a:rPr lang="en-US" b="0" dirty="0"/>
              <a:t>(A2) = 1/2, and u</a:t>
            </a:r>
            <a:r>
              <a:rPr lang="en-US" b="0" baseline="-25000" dirty="0"/>
              <a:t>P1</a:t>
            </a:r>
            <a:r>
              <a:rPr lang="en-US" b="0" dirty="0"/>
              <a:t>(A3) = 1/6. Clearly P1 views their share as proportional, but they envy P2.</a:t>
            </a:r>
          </a:p>
          <a:p>
            <a:endParaRPr lang="en-US" b="0" dirty="0"/>
          </a:p>
          <a:p>
            <a:r>
              <a:rPr lang="en-US" dirty="0"/>
              <a:t>EF =&gt; Prop:</a:t>
            </a:r>
          </a:p>
          <a:p>
            <a:r>
              <a:rPr lang="en-US" dirty="0"/>
              <a:t>	</a:t>
            </a:r>
            <a:r>
              <a:rPr lang="en-US" b="0" dirty="0"/>
              <a:t>Assume P1 does not envy P2. Then u</a:t>
            </a:r>
            <a:r>
              <a:rPr lang="en-US" b="0" baseline="-25000" dirty="0"/>
              <a:t>P1</a:t>
            </a:r>
            <a:r>
              <a:rPr lang="en-US" b="0" dirty="0"/>
              <a:t>(A1) ≥ u</a:t>
            </a:r>
            <a:r>
              <a:rPr lang="en-US" b="0" baseline="-25000" dirty="0"/>
              <a:t>P1</a:t>
            </a:r>
            <a:r>
              <a:rPr lang="en-US" b="0" dirty="0"/>
              <a:t>(Ai) for all </a:t>
            </a:r>
            <a:r>
              <a:rPr lang="en-US" b="0" dirty="0" err="1"/>
              <a:t>i</a:t>
            </a:r>
            <a:r>
              <a:rPr lang="en-US" b="0" dirty="0"/>
              <a:t>. Since u</a:t>
            </a:r>
            <a:r>
              <a:rPr lang="en-US" b="0" baseline="-25000" dirty="0"/>
              <a:t>P1</a:t>
            </a:r>
            <a:r>
              <a:rPr lang="en-US" b="0" dirty="0"/>
              <a:t>(A1) + … + u</a:t>
            </a:r>
            <a:r>
              <a:rPr lang="en-US" b="0" baseline="-25000" dirty="0"/>
              <a:t>P1</a:t>
            </a:r>
            <a:r>
              <a:rPr lang="en-US" b="0" dirty="0"/>
              <a:t>(An) = u</a:t>
            </a:r>
            <a:r>
              <a:rPr lang="en-US" b="0" baseline="-25000" dirty="0"/>
              <a:t>P1</a:t>
            </a:r>
            <a:r>
              <a:rPr lang="en-US" b="0" dirty="0"/>
              <a:t>(M), then u</a:t>
            </a:r>
            <a:r>
              <a:rPr lang="en-US" b="0" baseline="-25000" dirty="0"/>
              <a:t>P1</a:t>
            </a:r>
            <a:r>
              <a:rPr lang="en-US" b="0" dirty="0"/>
              <a:t>(A1) ≥ u</a:t>
            </a:r>
            <a:r>
              <a:rPr lang="en-US" b="0" baseline="-25000" dirty="0"/>
              <a:t>P1</a:t>
            </a:r>
            <a:r>
              <a:rPr lang="en-US" b="0" dirty="0"/>
              <a:t>(M)/n. Thus P1 gets a proportional allocation. The same argument can be made for Pi for all </a:t>
            </a:r>
            <a:r>
              <a:rPr lang="en-US" b="0" dirty="0" err="1"/>
              <a:t>i</a:t>
            </a:r>
            <a:r>
              <a:rPr lang="en-US" b="0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0F322F-B51C-4ACF-9905-0EF735FE5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9C7930-4E73-4523-85C3-F1375B7C2981}"/>
              </a:ext>
            </a:extLst>
          </p:cNvPr>
          <p:cNvSpPr txBox="1"/>
          <p:nvPr/>
        </p:nvSpPr>
        <p:spPr>
          <a:xfrm>
            <a:off x="6010320" y="275272"/>
            <a:ext cx="23796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Pi = Player I</a:t>
            </a:r>
          </a:p>
          <a:p>
            <a:r>
              <a:rPr lang="en-US" b="0" dirty="0"/>
              <a:t>Ai = Pi’s allocation</a:t>
            </a:r>
          </a:p>
          <a:p>
            <a:r>
              <a:rPr lang="en-US" b="0" dirty="0"/>
              <a:t>M = </a:t>
            </a:r>
            <a:r>
              <a:rPr lang="en-US" dirty="0"/>
              <a:t>the entire cake</a:t>
            </a:r>
            <a:r>
              <a:rPr lang="en-US" b="0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363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19C83-408B-4C56-A831-3BB8CE3C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Proportionality for N&gt;2 via Knife moving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99B91-137E-41C2-A0D2-6C3ADB3F3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1998801"/>
          </a:xfrm>
        </p:spPr>
        <p:txBody>
          <a:bodyPr>
            <a:normAutofit/>
          </a:bodyPr>
          <a:lstStyle/>
          <a:p>
            <a:r>
              <a:rPr lang="en-US" sz="1800" dirty="0"/>
              <a:t>A referee moves the knife along the cake. Once any player views the slices as a proportional slice, they say “stop”. They then take the piece.</a:t>
            </a:r>
          </a:p>
          <a:p>
            <a:endParaRPr lang="en-US" sz="1800" dirty="0"/>
          </a:p>
          <a:p>
            <a:r>
              <a:rPr lang="en-US" sz="1800" dirty="0"/>
              <a:t>Repeat this procedure until all slices are allocated.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621DF-ABC1-419A-935D-45CC4D380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27322C-0789-4CF1-86F7-B10F89D2BCA5}"/>
              </a:ext>
            </a:extLst>
          </p:cNvPr>
          <p:cNvSpPr/>
          <p:nvPr/>
        </p:nvSpPr>
        <p:spPr>
          <a:xfrm>
            <a:off x="1570591" y="3798337"/>
            <a:ext cx="4937760" cy="2057399"/>
          </a:xfrm>
          <a:prstGeom prst="rect">
            <a:avLst/>
          </a:prstGeom>
          <a:solidFill>
            <a:srgbClr val="FF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FD3041-F298-4C81-ADEF-2CA0F1169C24}"/>
              </a:ext>
            </a:extLst>
          </p:cNvPr>
          <p:cNvSpPr/>
          <p:nvPr/>
        </p:nvSpPr>
        <p:spPr>
          <a:xfrm>
            <a:off x="1570591" y="3798336"/>
            <a:ext cx="2472730" cy="20573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62ACB1-E6F5-4198-A47B-97BBEB1D7561}"/>
              </a:ext>
            </a:extLst>
          </p:cNvPr>
          <p:cNvSpPr/>
          <p:nvPr/>
        </p:nvSpPr>
        <p:spPr>
          <a:xfrm>
            <a:off x="4043321" y="3798337"/>
            <a:ext cx="1252728" cy="2057399"/>
          </a:xfrm>
          <a:prstGeom prst="rect">
            <a:avLst/>
          </a:prstGeom>
          <a:solidFill>
            <a:srgbClr val="6633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4" descr="Vanilla PNG Clip Art Image​ | Gallery Yopriceville - High-Quality Free  Images and Transparent PNG Clipart">
            <a:extLst>
              <a:ext uri="{FF2B5EF4-FFF2-40B4-BE49-F238E27FC236}">
                <a16:creationId xmlns:a16="http://schemas.microsoft.com/office/drawing/2014/main" id="{1EE77B7A-19C2-434E-B193-12211DC84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461" y="3837242"/>
            <a:ext cx="530990" cy="27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hocolate Food Icon - Free vector graphic on Pixabay">
            <a:extLst>
              <a:ext uri="{FF2B5EF4-FFF2-40B4-BE49-F238E27FC236}">
                <a16:creationId xmlns:a16="http://schemas.microsoft.com/office/drawing/2014/main" id="{24A27380-DE0A-4795-B627-1129FBA46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960" y="3837242"/>
            <a:ext cx="608565" cy="40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Strawberry Graphic Vector - Stock by Pixlr">
            <a:extLst>
              <a:ext uri="{FF2B5EF4-FFF2-40B4-BE49-F238E27FC236}">
                <a16:creationId xmlns:a16="http://schemas.microsoft.com/office/drawing/2014/main" id="{CABE99CF-5268-4F7C-9C8F-AF966B7D4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935" y="3828605"/>
            <a:ext cx="442530" cy="44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72627D5-CF3D-4040-9E22-C290C041A769}"/>
              </a:ext>
            </a:extLst>
          </p:cNvPr>
          <p:cNvGrpSpPr/>
          <p:nvPr/>
        </p:nvGrpSpPr>
        <p:grpSpPr>
          <a:xfrm>
            <a:off x="1570591" y="3798336"/>
            <a:ext cx="876523" cy="2899714"/>
            <a:chOff x="1710504" y="3310971"/>
            <a:chExt cx="876523" cy="2899714"/>
          </a:xfrm>
        </p:grpSpPr>
        <p:pic>
          <p:nvPicPr>
            <p:cNvPr id="11" name="Picture 10" descr="A picture containing knife, weapon&#10;&#10;Description automatically generated">
              <a:extLst>
                <a:ext uri="{FF2B5EF4-FFF2-40B4-BE49-F238E27FC236}">
                  <a16:creationId xmlns:a16="http://schemas.microsoft.com/office/drawing/2014/main" id="{70E4C44A-4F2D-47AB-9670-305182F5F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01726" y="5445575"/>
              <a:ext cx="785301" cy="76511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85D3D7E-B2EA-4237-BE46-B5CFCE3084C9}"/>
                </a:ext>
              </a:extLst>
            </p:cNvPr>
            <p:cNvCxnSpPr>
              <a:cxnSpLocks/>
            </p:cNvCxnSpPr>
            <p:nvPr/>
          </p:nvCxnSpPr>
          <p:spPr>
            <a:xfrm>
              <a:off x="1710504" y="3310971"/>
              <a:ext cx="0" cy="2057399"/>
            </a:xfrm>
            <a:prstGeom prst="line">
              <a:avLst/>
            </a:prstGeom>
            <a:ln w="4762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715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4 2.22222E-6 L 0.07083 -0.002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28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19C83-408B-4C56-A831-3BB8CE3C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Proportionality for N&gt;2 via Knife moving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99B91-137E-41C2-A0D2-6C3ADB3F3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1998801"/>
          </a:xfrm>
        </p:spPr>
        <p:txBody>
          <a:bodyPr>
            <a:normAutofit/>
          </a:bodyPr>
          <a:lstStyle/>
          <a:p>
            <a:r>
              <a:rPr lang="en-US" sz="1800" dirty="0"/>
              <a:t>A referee moves the knife along the cake. Once any player views the slices as a proportional slice, they say “stop”. They then take the piece.</a:t>
            </a:r>
          </a:p>
          <a:p>
            <a:endParaRPr lang="en-US" sz="1800" dirty="0"/>
          </a:p>
          <a:p>
            <a:r>
              <a:rPr lang="en-US" sz="1800" dirty="0"/>
              <a:t>Repeat this procedure until all slices are allocated.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621DF-ABC1-419A-935D-45CC4D380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27322C-0789-4CF1-86F7-B10F89D2BCA5}"/>
              </a:ext>
            </a:extLst>
          </p:cNvPr>
          <p:cNvSpPr/>
          <p:nvPr/>
        </p:nvSpPr>
        <p:spPr>
          <a:xfrm>
            <a:off x="1570591" y="3798337"/>
            <a:ext cx="4937760" cy="2057399"/>
          </a:xfrm>
          <a:prstGeom prst="rect">
            <a:avLst/>
          </a:prstGeom>
          <a:solidFill>
            <a:srgbClr val="FF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FD3041-F298-4C81-ADEF-2CA0F1169C24}"/>
              </a:ext>
            </a:extLst>
          </p:cNvPr>
          <p:cNvSpPr/>
          <p:nvPr/>
        </p:nvSpPr>
        <p:spPr>
          <a:xfrm>
            <a:off x="1570591" y="3798336"/>
            <a:ext cx="2472730" cy="20573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62ACB1-E6F5-4198-A47B-97BBEB1D7561}"/>
              </a:ext>
            </a:extLst>
          </p:cNvPr>
          <p:cNvSpPr/>
          <p:nvPr/>
        </p:nvSpPr>
        <p:spPr>
          <a:xfrm>
            <a:off x="4043321" y="3798337"/>
            <a:ext cx="1252728" cy="2057399"/>
          </a:xfrm>
          <a:prstGeom prst="rect">
            <a:avLst/>
          </a:prstGeom>
          <a:solidFill>
            <a:srgbClr val="6633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4" descr="Vanilla PNG Clip Art Image​ | Gallery Yopriceville - High-Quality Free  Images and Transparent PNG Clipart">
            <a:extLst>
              <a:ext uri="{FF2B5EF4-FFF2-40B4-BE49-F238E27FC236}">
                <a16:creationId xmlns:a16="http://schemas.microsoft.com/office/drawing/2014/main" id="{1EE77B7A-19C2-434E-B193-12211DC84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461" y="3837242"/>
            <a:ext cx="530990" cy="27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hocolate Food Icon - Free vector graphic on Pixabay">
            <a:extLst>
              <a:ext uri="{FF2B5EF4-FFF2-40B4-BE49-F238E27FC236}">
                <a16:creationId xmlns:a16="http://schemas.microsoft.com/office/drawing/2014/main" id="{24A27380-DE0A-4795-B627-1129FBA46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960" y="3837242"/>
            <a:ext cx="608565" cy="40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Strawberry Graphic Vector - Stock by Pixlr">
            <a:extLst>
              <a:ext uri="{FF2B5EF4-FFF2-40B4-BE49-F238E27FC236}">
                <a16:creationId xmlns:a16="http://schemas.microsoft.com/office/drawing/2014/main" id="{CABE99CF-5268-4F7C-9C8F-AF966B7D4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935" y="3828605"/>
            <a:ext cx="442530" cy="44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375CBC-BF63-4AF9-A834-7BDB8A80D327}"/>
              </a:ext>
            </a:extLst>
          </p:cNvPr>
          <p:cNvCxnSpPr>
            <a:cxnSpLocks/>
          </p:cNvCxnSpPr>
          <p:nvPr/>
        </p:nvCxnSpPr>
        <p:spPr>
          <a:xfrm>
            <a:off x="2222671" y="3798337"/>
            <a:ext cx="0" cy="2057399"/>
          </a:xfrm>
          <a:prstGeom prst="line">
            <a:avLst/>
          </a:prstGeom>
          <a:ln w="476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5EDD3DF-395D-45FC-B84B-B07CA9803971}"/>
              </a:ext>
            </a:extLst>
          </p:cNvPr>
          <p:cNvGrpSpPr/>
          <p:nvPr/>
        </p:nvGrpSpPr>
        <p:grpSpPr>
          <a:xfrm>
            <a:off x="2222671" y="3786815"/>
            <a:ext cx="876523" cy="2899714"/>
            <a:chOff x="1710504" y="3310971"/>
            <a:chExt cx="876523" cy="2899714"/>
          </a:xfrm>
        </p:grpSpPr>
        <p:pic>
          <p:nvPicPr>
            <p:cNvPr id="26" name="Picture 25" descr="A picture containing knife, weapon&#10;&#10;Description automatically generated">
              <a:extLst>
                <a:ext uri="{FF2B5EF4-FFF2-40B4-BE49-F238E27FC236}">
                  <a16:creationId xmlns:a16="http://schemas.microsoft.com/office/drawing/2014/main" id="{ABA90177-7AC5-454E-85D6-8679E8246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01726" y="5445575"/>
              <a:ext cx="785301" cy="765110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4503829-F540-423B-A96E-E24AFEC92345}"/>
                </a:ext>
              </a:extLst>
            </p:cNvPr>
            <p:cNvCxnSpPr>
              <a:cxnSpLocks/>
            </p:cNvCxnSpPr>
            <p:nvPr/>
          </p:nvCxnSpPr>
          <p:spPr>
            <a:xfrm>
              <a:off x="1710504" y="3310971"/>
              <a:ext cx="0" cy="2057399"/>
            </a:xfrm>
            <a:prstGeom prst="line">
              <a:avLst/>
            </a:prstGeom>
            <a:ln w="4762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638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5 0.00625 L 0.14063 0.004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40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19C83-408B-4C56-A831-3BB8CE3C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Proportionality for N&gt;2 via Knife moving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99B91-137E-41C2-A0D2-6C3ADB3F3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1998801"/>
          </a:xfrm>
        </p:spPr>
        <p:txBody>
          <a:bodyPr>
            <a:normAutofit/>
          </a:bodyPr>
          <a:lstStyle/>
          <a:p>
            <a:r>
              <a:rPr lang="en-US" sz="1800" dirty="0"/>
              <a:t>A referee moves the knife along the cake. Once any player views the slices as a proportional slice, they say “stop”. They then take the piece.</a:t>
            </a:r>
          </a:p>
          <a:p>
            <a:endParaRPr lang="en-US" sz="1800" dirty="0"/>
          </a:p>
          <a:p>
            <a:r>
              <a:rPr lang="en-US" sz="1800" dirty="0"/>
              <a:t>Repeat this procedure until all slices are allocated.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621DF-ABC1-419A-935D-45CC4D380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27322C-0789-4CF1-86F7-B10F89D2BCA5}"/>
              </a:ext>
            </a:extLst>
          </p:cNvPr>
          <p:cNvSpPr/>
          <p:nvPr/>
        </p:nvSpPr>
        <p:spPr>
          <a:xfrm>
            <a:off x="1570591" y="3798337"/>
            <a:ext cx="4937760" cy="2057399"/>
          </a:xfrm>
          <a:prstGeom prst="rect">
            <a:avLst/>
          </a:prstGeom>
          <a:solidFill>
            <a:srgbClr val="FF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FD3041-F298-4C81-ADEF-2CA0F1169C24}"/>
              </a:ext>
            </a:extLst>
          </p:cNvPr>
          <p:cNvSpPr/>
          <p:nvPr/>
        </p:nvSpPr>
        <p:spPr>
          <a:xfrm>
            <a:off x="1570591" y="3798336"/>
            <a:ext cx="2472730" cy="20573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62ACB1-E6F5-4198-A47B-97BBEB1D7561}"/>
              </a:ext>
            </a:extLst>
          </p:cNvPr>
          <p:cNvSpPr/>
          <p:nvPr/>
        </p:nvSpPr>
        <p:spPr>
          <a:xfrm>
            <a:off x="4043321" y="3798337"/>
            <a:ext cx="1252728" cy="2057399"/>
          </a:xfrm>
          <a:prstGeom prst="rect">
            <a:avLst/>
          </a:prstGeom>
          <a:solidFill>
            <a:srgbClr val="6633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4" descr="Vanilla PNG Clip Art Image​ | Gallery Yopriceville - High-Quality Free  Images and Transparent PNG Clipart">
            <a:extLst>
              <a:ext uri="{FF2B5EF4-FFF2-40B4-BE49-F238E27FC236}">
                <a16:creationId xmlns:a16="http://schemas.microsoft.com/office/drawing/2014/main" id="{1EE77B7A-19C2-434E-B193-12211DC84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461" y="3837242"/>
            <a:ext cx="530990" cy="27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hocolate Food Icon - Free vector graphic on Pixabay">
            <a:extLst>
              <a:ext uri="{FF2B5EF4-FFF2-40B4-BE49-F238E27FC236}">
                <a16:creationId xmlns:a16="http://schemas.microsoft.com/office/drawing/2014/main" id="{24A27380-DE0A-4795-B627-1129FBA46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960" y="3837242"/>
            <a:ext cx="608565" cy="40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Strawberry Graphic Vector - Stock by Pixlr">
            <a:extLst>
              <a:ext uri="{FF2B5EF4-FFF2-40B4-BE49-F238E27FC236}">
                <a16:creationId xmlns:a16="http://schemas.microsoft.com/office/drawing/2014/main" id="{CABE99CF-5268-4F7C-9C8F-AF966B7D4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935" y="3828605"/>
            <a:ext cx="442530" cy="44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4375CBC-BF63-4AF9-A834-7BDB8A80D327}"/>
              </a:ext>
            </a:extLst>
          </p:cNvPr>
          <p:cNvCxnSpPr>
            <a:cxnSpLocks/>
          </p:cNvCxnSpPr>
          <p:nvPr/>
        </p:nvCxnSpPr>
        <p:spPr>
          <a:xfrm>
            <a:off x="2222671" y="3798337"/>
            <a:ext cx="0" cy="2057399"/>
          </a:xfrm>
          <a:prstGeom prst="line">
            <a:avLst/>
          </a:prstGeom>
          <a:ln w="476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EEAB80-A869-4CD0-9DD6-5C55F91F6F08}"/>
              </a:ext>
            </a:extLst>
          </p:cNvPr>
          <p:cNvCxnSpPr>
            <a:cxnSpLocks/>
          </p:cNvCxnSpPr>
          <p:nvPr/>
        </p:nvCxnSpPr>
        <p:spPr>
          <a:xfrm>
            <a:off x="3501319" y="3807302"/>
            <a:ext cx="0" cy="2057399"/>
          </a:xfrm>
          <a:prstGeom prst="line">
            <a:avLst/>
          </a:prstGeom>
          <a:ln w="476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A61510C-2FB9-4E1C-ACE4-17A6E397F626}"/>
              </a:ext>
            </a:extLst>
          </p:cNvPr>
          <p:cNvGrpSpPr/>
          <p:nvPr/>
        </p:nvGrpSpPr>
        <p:grpSpPr>
          <a:xfrm>
            <a:off x="3501319" y="3807302"/>
            <a:ext cx="876523" cy="2899714"/>
            <a:chOff x="1710504" y="3310971"/>
            <a:chExt cx="876523" cy="2899714"/>
          </a:xfrm>
        </p:grpSpPr>
        <p:pic>
          <p:nvPicPr>
            <p:cNvPr id="17" name="Picture 16" descr="A picture containing knife, weapon&#10;&#10;Description automatically generated">
              <a:extLst>
                <a:ext uri="{FF2B5EF4-FFF2-40B4-BE49-F238E27FC236}">
                  <a16:creationId xmlns:a16="http://schemas.microsoft.com/office/drawing/2014/main" id="{7B12D04B-DCD8-40FB-9E75-132C0759E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01726" y="5445575"/>
              <a:ext cx="785301" cy="765110"/>
            </a:xfrm>
            <a:prstGeom prst="rect">
              <a:avLst/>
            </a:prstGeom>
          </p:spPr>
        </p:pic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4351AE8-A723-4F2A-890F-BB9DCEDCCBF5}"/>
                </a:ext>
              </a:extLst>
            </p:cNvPr>
            <p:cNvCxnSpPr>
              <a:cxnSpLocks/>
            </p:cNvCxnSpPr>
            <p:nvPr/>
          </p:nvCxnSpPr>
          <p:spPr>
            <a:xfrm>
              <a:off x="1710504" y="3310971"/>
              <a:ext cx="0" cy="2057399"/>
            </a:xfrm>
            <a:prstGeom prst="line">
              <a:avLst/>
            </a:prstGeom>
            <a:ln w="4762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161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4.81481E-6 L 0.23299 0.000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49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19C83-408B-4C56-A831-3BB8CE3C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Proportionality for N&gt;2 via Knife moving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99B91-137E-41C2-A0D2-6C3ADB3F3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818529"/>
          </a:xfrm>
        </p:spPr>
        <p:txBody>
          <a:bodyPr>
            <a:normAutofit/>
          </a:bodyPr>
          <a:lstStyle/>
          <a:p>
            <a:r>
              <a:rPr lang="en-US" sz="1800" dirty="0"/>
              <a:t>Quick proof:</a:t>
            </a:r>
          </a:p>
          <a:p>
            <a:r>
              <a:rPr lang="en-US" sz="1800" dirty="0"/>
              <a:t>	</a:t>
            </a:r>
            <a:r>
              <a:rPr lang="en-US" sz="1800" b="0" dirty="0"/>
              <a:t>Say the order of calling “stop” is P1, P2, … </a:t>
            </a:r>
            <a:r>
              <a:rPr lang="en-US" sz="1800" b="0" dirty="0" err="1"/>
              <a:t>Pn</a:t>
            </a:r>
            <a:r>
              <a:rPr lang="en-US" sz="1800" b="0" dirty="0"/>
              <a:t>.</a:t>
            </a:r>
          </a:p>
          <a:p>
            <a:r>
              <a:rPr lang="en-US" sz="1800" b="0" dirty="0"/>
              <a:t>	P1 obviously gets a proportional slice.</a:t>
            </a:r>
          </a:p>
          <a:p>
            <a:r>
              <a:rPr lang="en-US" sz="1800" b="0" dirty="0"/>
              <a:t>	According to player to P2, P1 got at most u</a:t>
            </a:r>
            <a:r>
              <a:rPr lang="en-US" sz="1800" b="0" baseline="-25000" dirty="0"/>
              <a:t>P2</a:t>
            </a:r>
            <a:r>
              <a:rPr lang="en-US" sz="1800" b="0" dirty="0"/>
              <a:t>(A1) ≤ u</a:t>
            </a:r>
            <a:r>
              <a:rPr lang="en-US" sz="1800" b="0" baseline="-25000" dirty="0"/>
              <a:t>P2</a:t>
            </a:r>
            <a:r>
              <a:rPr lang="en-US" sz="1800" b="0" dirty="0"/>
              <a:t>(M)/n. Thus the amount left is at least (n-1) * u</a:t>
            </a:r>
            <a:r>
              <a:rPr lang="en-US" sz="1800" b="0" baseline="-25000" dirty="0"/>
              <a:t>P2</a:t>
            </a:r>
            <a:r>
              <a:rPr lang="en-US" sz="1800" b="0" dirty="0"/>
              <a:t>(M)/n according to P2.</a:t>
            </a:r>
          </a:p>
          <a:p>
            <a:r>
              <a:rPr lang="en-US" sz="1800" b="0" dirty="0"/>
              <a:t>	When P2 says stop, they get a 1/(n-1) fraction of the remaining value. That is [(n-1) * u</a:t>
            </a:r>
            <a:r>
              <a:rPr lang="en-US" sz="1800" b="0" baseline="-25000" dirty="0"/>
              <a:t>P2</a:t>
            </a:r>
            <a:r>
              <a:rPr lang="en-US" sz="1800" b="0" dirty="0"/>
              <a:t>(M)/n ]/(n-1) ≥ u</a:t>
            </a:r>
            <a:r>
              <a:rPr lang="en-US" sz="1800" b="0" baseline="-25000" dirty="0"/>
              <a:t>P2</a:t>
            </a:r>
            <a:r>
              <a:rPr lang="en-US" sz="1800" b="0" dirty="0"/>
              <a:t>(M)/n. Therefore, P2 gets a proportional allocation.</a:t>
            </a:r>
          </a:p>
          <a:p>
            <a:r>
              <a:rPr lang="en-US" sz="1800" b="0" dirty="0"/>
              <a:t>	A similar argument can be made going down the line of players.</a:t>
            </a:r>
          </a:p>
          <a:p>
            <a:endParaRPr lang="en-US" sz="1800" b="0" dirty="0"/>
          </a:p>
          <a:p>
            <a:r>
              <a:rPr lang="en-US" sz="1800" dirty="0"/>
              <a:t>Also:</a:t>
            </a:r>
            <a:r>
              <a:rPr lang="en-US" sz="1800" b="0" dirty="0"/>
              <a:t> Notice that we made n-1 cuts. This is the minimum possible number of cuts to divide it into n pieces.</a:t>
            </a:r>
          </a:p>
          <a:p>
            <a:r>
              <a:rPr lang="en-US" sz="1800" dirty="0"/>
              <a:t>But: </a:t>
            </a:r>
            <a:r>
              <a:rPr lang="en-US" sz="1800" b="0" dirty="0"/>
              <a:t>This is not envy-free. It also prefers later players.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621DF-ABC1-419A-935D-45CC4D380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79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FADB8-ECE6-4E56-BAC9-62809BF42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Greedy </a:t>
            </a:r>
            <a:r>
              <a:rPr lang="en-US" dirty="0" err="1"/>
              <a:t>algs</a:t>
            </a:r>
            <a:r>
              <a:rPr lang="en-US" dirty="0"/>
              <a:t> aren’t Envy-free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5C9F6-3409-41AD-ADDA-5F1B2974E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7942729" cy="4373563"/>
          </a:xfrm>
        </p:spPr>
        <p:txBody>
          <a:bodyPr/>
          <a:lstStyle/>
          <a:p>
            <a:r>
              <a:rPr lang="en-US" dirty="0"/>
              <a:t>Assume we have any greedy algorithm for dividing a cake. That is, an agent P1 gets assigned a piece and then has no influence on the division of the rest of the cake.</a:t>
            </a:r>
          </a:p>
          <a:p>
            <a:endParaRPr lang="en-US" dirty="0"/>
          </a:p>
          <a:p>
            <a:r>
              <a:rPr lang="en-US" b="0" dirty="0"/>
              <a:t>If P1 gets less than half the cake, they have no idea how the rest could be allocated. Maybe P2 gets practically the rest of the cake. Thus, they envy P2.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C685F5-E340-484C-9E88-3E44AB0E0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7CAFE8-F88E-4139-BAEF-654BEF2BCFB0}"/>
              </a:ext>
            </a:extLst>
          </p:cNvPr>
          <p:cNvSpPr/>
          <p:nvPr/>
        </p:nvSpPr>
        <p:spPr>
          <a:xfrm>
            <a:off x="1991932" y="4381500"/>
            <a:ext cx="4937760" cy="2057399"/>
          </a:xfrm>
          <a:prstGeom prst="rect">
            <a:avLst/>
          </a:prstGeom>
          <a:solidFill>
            <a:srgbClr val="FF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640398-5694-4281-92C4-B7A104A83E13}"/>
              </a:ext>
            </a:extLst>
          </p:cNvPr>
          <p:cNvSpPr/>
          <p:nvPr/>
        </p:nvSpPr>
        <p:spPr>
          <a:xfrm>
            <a:off x="1991932" y="4381499"/>
            <a:ext cx="2472730" cy="20573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7BFE49-1E10-44A2-AC73-5B40D3200881}"/>
              </a:ext>
            </a:extLst>
          </p:cNvPr>
          <p:cNvSpPr/>
          <p:nvPr/>
        </p:nvSpPr>
        <p:spPr>
          <a:xfrm>
            <a:off x="4464662" y="4381500"/>
            <a:ext cx="1252728" cy="2057399"/>
          </a:xfrm>
          <a:prstGeom prst="rect">
            <a:avLst/>
          </a:prstGeom>
          <a:solidFill>
            <a:srgbClr val="6633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4" descr="Vanilla PNG Clip Art Image​ | Gallery Yopriceville - High-Quality Free  Images and Transparent PNG Clipart">
            <a:extLst>
              <a:ext uri="{FF2B5EF4-FFF2-40B4-BE49-F238E27FC236}">
                <a16:creationId xmlns:a16="http://schemas.microsoft.com/office/drawing/2014/main" id="{DEBAA8C9-B5F0-47B3-A248-9DE02A999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802" y="4420405"/>
            <a:ext cx="530990" cy="27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hocolate Food Icon - Free vector graphic on Pixabay">
            <a:extLst>
              <a:ext uri="{FF2B5EF4-FFF2-40B4-BE49-F238E27FC236}">
                <a16:creationId xmlns:a16="http://schemas.microsoft.com/office/drawing/2014/main" id="{1D84026E-E3B6-41E3-899C-755DEA6D8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301" y="4420405"/>
            <a:ext cx="608565" cy="40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Strawberry Graphic Vector - Stock by Pixlr">
            <a:extLst>
              <a:ext uri="{FF2B5EF4-FFF2-40B4-BE49-F238E27FC236}">
                <a16:creationId xmlns:a16="http://schemas.microsoft.com/office/drawing/2014/main" id="{6F0089C7-A387-42EE-A4E0-BE57B0F2E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276" y="4411768"/>
            <a:ext cx="442530" cy="44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52B7AB-DB4E-4086-97A6-FE0A89EDC2A8}"/>
              </a:ext>
            </a:extLst>
          </p:cNvPr>
          <p:cNvCxnSpPr>
            <a:cxnSpLocks/>
          </p:cNvCxnSpPr>
          <p:nvPr/>
        </p:nvCxnSpPr>
        <p:spPr>
          <a:xfrm>
            <a:off x="3773565" y="4381500"/>
            <a:ext cx="0" cy="2057399"/>
          </a:xfrm>
          <a:prstGeom prst="line">
            <a:avLst/>
          </a:prstGeom>
          <a:ln w="476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F213AB7-6575-4483-ACC3-6422A3D4BEAB}"/>
              </a:ext>
            </a:extLst>
          </p:cNvPr>
          <p:cNvSpPr txBox="1"/>
          <p:nvPr/>
        </p:nvSpPr>
        <p:spPr>
          <a:xfrm>
            <a:off x="2619410" y="6429657"/>
            <a:ext cx="526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P1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1967E00-5210-4C20-A3E9-9992CB6661BA}"/>
              </a:ext>
            </a:extLst>
          </p:cNvPr>
          <p:cNvCxnSpPr>
            <a:cxnSpLocks/>
          </p:cNvCxnSpPr>
          <p:nvPr/>
        </p:nvCxnSpPr>
        <p:spPr>
          <a:xfrm>
            <a:off x="6722953" y="4372258"/>
            <a:ext cx="0" cy="2057399"/>
          </a:xfrm>
          <a:prstGeom prst="line">
            <a:avLst/>
          </a:prstGeom>
          <a:ln w="476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BFF7E96-88CE-46C6-8A92-84DA9AA0D8A5}"/>
              </a:ext>
            </a:extLst>
          </p:cNvPr>
          <p:cNvSpPr txBox="1"/>
          <p:nvPr/>
        </p:nvSpPr>
        <p:spPr>
          <a:xfrm>
            <a:off x="4781621" y="6417295"/>
            <a:ext cx="526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P2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E258F2-5FFE-44E1-95C3-B8B4D26E7693}"/>
              </a:ext>
            </a:extLst>
          </p:cNvPr>
          <p:cNvSpPr txBox="1"/>
          <p:nvPr/>
        </p:nvSpPr>
        <p:spPr>
          <a:xfrm>
            <a:off x="6595458" y="6408330"/>
            <a:ext cx="5266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/>
              <a:t>P3</a:t>
            </a:r>
          </a:p>
        </p:txBody>
      </p:sp>
    </p:spTree>
    <p:extLst>
      <p:ext uri="{BB962C8B-B14F-4D97-AF65-F5344CB8AC3E}">
        <p14:creationId xmlns:p14="http://schemas.microsoft.com/office/powerpoint/2010/main" val="2796136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94188-16EB-4874-B668-255EE318A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Envy-Free Protocol for n=3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1212D6-D6C4-443C-8EA5-508C4DC8F1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1" y="1574800"/>
            <a:ext cx="3693458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1. </a:t>
            </a:r>
            <a:r>
              <a:rPr lang="en-US" b="0" dirty="0"/>
              <a:t>P1 cuts into 3 proportional pieces.</a:t>
            </a:r>
          </a:p>
          <a:p>
            <a:r>
              <a:rPr lang="en-US" dirty="0">
                <a:solidFill>
                  <a:srgbClr val="C00000"/>
                </a:solidFill>
              </a:rPr>
              <a:t>2. </a:t>
            </a:r>
            <a:r>
              <a:rPr lang="en-US" b="0" dirty="0"/>
              <a:t>P2 “trims” the largest piece only if one is the largest. Set aside trimmings, L.</a:t>
            </a:r>
          </a:p>
          <a:p>
            <a:r>
              <a:rPr lang="en-US" dirty="0">
                <a:solidFill>
                  <a:srgbClr val="C00000"/>
                </a:solidFill>
              </a:rPr>
              <a:t>3. </a:t>
            </a:r>
            <a:r>
              <a:rPr lang="en-US" b="0" dirty="0"/>
              <a:t>P3, then P2, then P1 choose their favorite pieces. If P2 “trimmed” they must pick the trimmed piece if free. If no trimming happened, we stop here.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6FFCF4-7A27-4E20-908F-C4FB230D87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02480" y="1580776"/>
            <a:ext cx="362712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7030A0"/>
                </a:solidFill>
              </a:rPr>
              <a:t>NOTE: </a:t>
            </a:r>
            <a:r>
              <a:rPr lang="en-US" b="0" dirty="0"/>
              <a:t>P2 or P3 got the trimmed part. We say Pi (P2 or P3) got it, </a:t>
            </a:r>
            <a:r>
              <a:rPr lang="en-US" b="0" dirty="0" err="1"/>
              <a:t>Pj</a:t>
            </a:r>
            <a:r>
              <a:rPr lang="en-US" b="0" dirty="0"/>
              <a:t> (the other) did not.</a:t>
            </a:r>
          </a:p>
          <a:p>
            <a:r>
              <a:rPr lang="en-US" dirty="0">
                <a:solidFill>
                  <a:srgbClr val="C00000"/>
                </a:solidFill>
              </a:rPr>
              <a:t>4. </a:t>
            </a:r>
            <a:r>
              <a:rPr lang="en-US" b="0" dirty="0" err="1"/>
              <a:t>Pj</a:t>
            </a:r>
            <a:r>
              <a:rPr lang="en-US" b="0" dirty="0"/>
              <a:t> cuts L into 3 proportional pieces.</a:t>
            </a:r>
          </a:p>
          <a:p>
            <a:r>
              <a:rPr lang="en-US" dirty="0">
                <a:solidFill>
                  <a:srgbClr val="C00000"/>
                </a:solidFill>
              </a:rPr>
              <a:t>5. </a:t>
            </a:r>
            <a:r>
              <a:rPr lang="en-US" b="0" dirty="0"/>
              <a:t>Pi, then P1, then </a:t>
            </a:r>
            <a:r>
              <a:rPr lang="en-US" b="0" dirty="0" err="1"/>
              <a:t>Pj</a:t>
            </a:r>
            <a:r>
              <a:rPr lang="en-US" b="0" dirty="0"/>
              <a:t> choose their favorite pieces.</a:t>
            </a:r>
          </a:p>
          <a:p>
            <a:r>
              <a:rPr lang="en-US" dirty="0">
                <a:solidFill>
                  <a:srgbClr val="7030A0"/>
                </a:solidFill>
              </a:rPr>
              <a:t>NOTE: </a:t>
            </a:r>
            <a:r>
              <a:rPr lang="en-US" b="0" dirty="0"/>
              <a:t>Each player may have 2 pieces.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EA37A-03FA-4E61-AD95-15E010C4F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36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199C2C3-700B-4418-B88B-E36FBFBAA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Envy-Freeness beyond n=3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6A0017A-0CFF-4E60-905D-F70473C9B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It’s um… well it’s complicated. And we don’t need to discuss it.</a:t>
            </a:r>
          </a:p>
          <a:p>
            <a:endParaRPr lang="en-US" dirty="0"/>
          </a:p>
          <a:p>
            <a:r>
              <a:rPr lang="en-US" dirty="0"/>
              <a:t>In some ways it is an extension of the n=3 algorithm, with a fair amount of added steps. </a:t>
            </a:r>
            <a:r>
              <a:rPr lang="en-US" b="0" dirty="0"/>
              <a:t>See: reading on course website (</a:t>
            </a:r>
            <a:r>
              <a:rPr lang="en-US" b="0" dirty="0" err="1"/>
              <a:t>Brams</a:t>
            </a:r>
            <a:r>
              <a:rPr lang="en-US" b="0" dirty="0"/>
              <a:t> and Taylor) for the n=4 version.</a:t>
            </a:r>
          </a:p>
          <a:p>
            <a:endParaRPr lang="en-US" b="0" dirty="0"/>
          </a:p>
          <a:p>
            <a:r>
              <a:rPr lang="en-US" dirty="0"/>
              <a:t>Notable difference:</a:t>
            </a:r>
            <a:r>
              <a:rPr lang="en-US" b="0" dirty="0"/>
              <a:t> the number of cuts is unbounded, whereas the n=3 algorithm only ever requires 5 cuts.</a:t>
            </a:r>
          </a:p>
          <a:p>
            <a:endParaRPr lang="en-US" b="0" dirty="0"/>
          </a:p>
          <a:p>
            <a:r>
              <a:rPr lang="en-US" dirty="0"/>
              <a:t>But hey! </a:t>
            </a:r>
            <a:r>
              <a:rPr lang="en-US" b="0" dirty="0"/>
              <a:t>At least it means that envy-freeness always exists </a:t>
            </a:r>
            <a:r>
              <a:rPr lang="en-US" b="0" dirty="0">
                <a:sym typeface="Wingdings" panose="05000000000000000000" pitchFamily="2" charset="2"/>
              </a:rPr>
              <a:t> (this was shown non-constructively much earlier)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CCF01-FCFB-4125-B44D-FC1B543E4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2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70CB8-0ECE-C94E-B482-97EBEA01D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EE130-BE1B-CA45-B728-18DE7CA2A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Due this Friday: a brief outline of what you would like to work 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We strongly encourage working in a group</a:t>
            </a:r>
          </a:p>
          <a:p>
            <a:endParaRPr lang="en-US" dirty="0"/>
          </a:p>
          <a:p>
            <a:r>
              <a:rPr lang="en-US" dirty="0"/>
              <a:t>Paper Presentations: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Due </a:t>
            </a:r>
            <a:r>
              <a:rPr lang="en-US" b="0" i="1" dirty="0"/>
              <a:t>tonight</a:t>
            </a:r>
            <a:r>
              <a:rPr lang="en-US" b="0" dirty="0"/>
              <a:t>: a brief written or recorded summary of a paper, book chapter, topic of interest,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Check out our website for some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23BEF-6D88-2944-AFC4-ACB551E81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474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50B0F-0417-4DA6-8970-D8A71F0C7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sz="3200" dirty="0"/>
              <a:t>Or does it….?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FE853-4AEC-4F94-94F3-A6F65DDC4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2BACF-BC0D-447F-B57F-5C24CAE70F0E}"/>
              </a:ext>
            </a:extLst>
          </p:cNvPr>
          <p:cNvSpPr txBox="1"/>
          <p:nvPr/>
        </p:nvSpPr>
        <p:spPr>
          <a:xfrm>
            <a:off x="3209365" y="5883394"/>
            <a:ext cx="5858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Guess you’ll have to wait until after Spring Break…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25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B0D41-0744-422A-91A8-C1142BFFE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do we know about divisible goods?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5BAC0-3C92-4160-ACC6-D264C4B03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When n=2:</a:t>
            </a:r>
            <a:r>
              <a:rPr lang="en-US" b="0" dirty="0"/>
              <a:t> EF </a:t>
            </a:r>
            <a:r>
              <a:rPr lang="en-US" b="0" dirty="0">
                <a:sym typeface="Wingdings" panose="05000000000000000000" pitchFamily="2" charset="2"/>
              </a:rPr>
              <a:t> Prop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When n&gt;2:</a:t>
            </a:r>
            <a:r>
              <a:rPr lang="en-US" b="0" dirty="0">
                <a:sym typeface="Wingdings" panose="05000000000000000000" pitchFamily="2" charset="2"/>
              </a:rPr>
              <a:t> EF =&gt; Prop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ym typeface="Wingdings" panose="05000000000000000000" pitchFamily="2" charset="2"/>
              </a:rPr>
              <a:t>There exist EF and Proportional algorithms for any n agents.</a:t>
            </a:r>
          </a:p>
          <a:p>
            <a:endParaRPr lang="en-US" b="0" dirty="0">
              <a:sym typeface="Wingdings" panose="05000000000000000000" pitchFamily="2" charset="2"/>
            </a:endParaRPr>
          </a:p>
          <a:p>
            <a:r>
              <a:rPr lang="en-US" b="0" dirty="0">
                <a:sym typeface="Wingdings" panose="05000000000000000000" pitchFamily="2" charset="2"/>
              </a:rPr>
              <a:t>Other notions to consider: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Tractability:</a:t>
            </a:r>
            <a:r>
              <a:rPr lang="en-US" b="0" dirty="0">
                <a:sym typeface="Wingdings" panose="05000000000000000000" pitchFamily="2" charset="2"/>
              </a:rPr>
              <a:t> how efficient is the algorithm?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Truthfulness:</a:t>
            </a:r>
            <a:r>
              <a:rPr lang="en-US" b="0" dirty="0">
                <a:sym typeface="Wingdings" panose="05000000000000000000" pitchFamily="2" charset="2"/>
              </a:rPr>
              <a:t> is it strategy-proof?</a:t>
            </a:r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FCA438-54CA-454B-8812-1B85EB90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  <p:sp>
        <p:nvSpPr>
          <p:cNvPr id="11" name="Rounded Rectangle 5">
            <a:extLst>
              <a:ext uri="{FF2B5EF4-FFF2-40B4-BE49-F238E27FC236}">
                <a16:creationId xmlns:a16="http://schemas.microsoft.com/office/drawing/2014/main" id="{95DD7C24-4224-41EB-91D8-2A6618235478}"/>
              </a:ext>
            </a:extLst>
          </p:cNvPr>
          <p:cNvSpPr/>
          <p:nvPr/>
        </p:nvSpPr>
        <p:spPr>
          <a:xfrm>
            <a:off x="279930" y="4954946"/>
            <a:ext cx="8229600" cy="131572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Assuming that the agents have </a:t>
            </a:r>
            <a:r>
              <a:rPr lang="en-US" sz="2000" i="1" dirty="0">
                <a:solidFill>
                  <a:schemeClr val="bg1"/>
                </a:solidFill>
              </a:rPr>
              <a:t>piecewise uniform valuations</a:t>
            </a:r>
            <a:r>
              <a:rPr lang="en-US" sz="2000" dirty="0"/>
              <a:t>, then there is a deterministic algorithm that is truthful, proportional, envy-free, and polynomial-time.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7996D665-5328-44D2-B34D-F27446ECEA95}"/>
              </a:ext>
            </a:extLst>
          </p:cNvPr>
          <p:cNvSpPr/>
          <p:nvPr/>
        </p:nvSpPr>
        <p:spPr>
          <a:xfrm>
            <a:off x="5762282" y="4231341"/>
            <a:ext cx="2492188" cy="903217"/>
          </a:xfrm>
          <a:prstGeom prst="wedgeRectCallout">
            <a:avLst>
              <a:gd name="adj1" fmla="val -57883"/>
              <a:gd name="adj2" fmla="val 481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For each player, the cake can be segmented finitely such that its value over a single segment is uniform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2477B6F-BE75-45A8-960B-EB86165A82F0}"/>
              </a:ext>
            </a:extLst>
          </p:cNvPr>
          <p:cNvSpPr/>
          <p:nvPr/>
        </p:nvSpPr>
        <p:spPr>
          <a:xfrm>
            <a:off x="6084855" y="3621741"/>
            <a:ext cx="1337921" cy="491988"/>
          </a:xfrm>
          <a:prstGeom prst="rect">
            <a:avLst/>
          </a:prstGeom>
          <a:solidFill>
            <a:srgbClr val="FF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7339CB-727E-4E7A-97DA-4AAE7966B053}"/>
              </a:ext>
            </a:extLst>
          </p:cNvPr>
          <p:cNvSpPr/>
          <p:nvPr/>
        </p:nvSpPr>
        <p:spPr>
          <a:xfrm>
            <a:off x="6084855" y="3620064"/>
            <a:ext cx="1024157" cy="493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FC37F6-3724-45E6-B5E3-DF0A601C5144}"/>
              </a:ext>
            </a:extLst>
          </p:cNvPr>
          <p:cNvSpPr/>
          <p:nvPr/>
        </p:nvSpPr>
        <p:spPr>
          <a:xfrm>
            <a:off x="6084855" y="3621742"/>
            <a:ext cx="728321" cy="491988"/>
          </a:xfrm>
          <a:prstGeom prst="rect">
            <a:avLst/>
          </a:prstGeom>
          <a:solidFill>
            <a:srgbClr val="6633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92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457F8-982C-46C0-8A3D-065218709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Welfare and Fairness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A4AD7-321A-488D-9F45-3AF1180A1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748E12-BD75-46B8-8DDA-831A08F84D29}"/>
              </a:ext>
            </a:extLst>
          </p:cNvPr>
          <p:cNvSpPr/>
          <p:nvPr/>
        </p:nvSpPr>
        <p:spPr>
          <a:xfrm>
            <a:off x="1049567" y="3352800"/>
            <a:ext cx="4937760" cy="20573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BF49CC-7A89-492D-9807-B09DDD7B2BD3}"/>
              </a:ext>
            </a:extLst>
          </p:cNvPr>
          <p:cNvCxnSpPr/>
          <p:nvPr/>
        </p:nvCxnSpPr>
        <p:spPr>
          <a:xfrm>
            <a:off x="1049567" y="1377826"/>
            <a:ext cx="0" cy="17167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1CAA3B-9E30-445F-B6CD-A2C1FD4B34F7}"/>
              </a:ext>
            </a:extLst>
          </p:cNvPr>
          <p:cNvCxnSpPr>
            <a:cxnSpLocks/>
          </p:cNvCxnSpPr>
          <p:nvPr/>
        </p:nvCxnSpPr>
        <p:spPr>
          <a:xfrm flipH="1">
            <a:off x="950955" y="2995955"/>
            <a:ext cx="503637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C100DA7-92D8-469A-810A-F8E1D307A9A8}"/>
              </a:ext>
            </a:extLst>
          </p:cNvPr>
          <p:cNvSpPr txBox="1"/>
          <p:nvPr/>
        </p:nvSpPr>
        <p:spPr>
          <a:xfrm>
            <a:off x="2692439" y="2983468"/>
            <a:ext cx="1757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Place on cake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A7F8D6-9228-4C6D-BD64-EC83FCA8346D}"/>
              </a:ext>
            </a:extLst>
          </p:cNvPr>
          <p:cNvSpPr txBox="1"/>
          <p:nvPr/>
        </p:nvSpPr>
        <p:spPr>
          <a:xfrm>
            <a:off x="11768" y="1539207"/>
            <a:ext cx="10532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ym typeface="Wingdings" panose="05000000000000000000" pitchFamily="2" charset="2"/>
              </a:rPr>
              <a:t>Utility</a:t>
            </a:r>
          </a:p>
          <a:p>
            <a:r>
              <a:rPr lang="en-US" dirty="0">
                <a:sym typeface="Wingdings" panose="05000000000000000000" pitchFamily="2" charset="2"/>
              </a:rPr>
              <a:t>density</a:t>
            </a:r>
            <a:endParaRPr lang="en-US" dirty="0"/>
          </a:p>
        </p:txBody>
      </p:sp>
      <p:pic>
        <p:nvPicPr>
          <p:cNvPr id="16" name="Picture 4" descr="Vanilla PNG Clip Art Image​ | Gallery Yopriceville - High-Quality Free  Images and Transparent PNG Clipart">
            <a:extLst>
              <a:ext uri="{FF2B5EF4-FFF2-40B4-BE49-F238E27FC236}">
                <a16:creationId xmlns:a16="http://schemas.microsoft.com/office/drawing/2014/main" id="{68FF1FD1-F735-41DD-B4B2-9A0C922DE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955" y="3410562"/>
            <a:ext cx="712984" cy="369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A79D50-C003-4C44-AE1C-EBE90FD4C391}"/>
              </a:ext>
            </a:extLst>
          </p:cNvPr>
          <p:cNvCxnSpPr>
            <a:cxnSpLocks/>
          </p:cNvCxnSpPr>
          <p:nvPr/>
        </p:nvCxnSpPr>
        <p:spPr>
          <a:xfrm>
            <a:off x="1049567" y="2346014"/>
            <a:ext cx="4839148" cy="0"/>
          </a:xfrm>
          <a:prstGeom prst="line">
            <a:avLst/>
          </a:prstGeom>
          <a:ln w="254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16C9264-2F2A-44B6-8C78-CEC9927047F2}"/>
              </a:ext>
            </a:extLst>
          </p:cNvPr>
          <p:cNvCxnSpPr>
            <a:cxnSpLocks/>
          </p:cNvCxnSpPr>
          <p:nvPr/>
        </p:nvCxnSpPr>
        <p:spPr>
          <a:xfrm flipV="1">
            <a:off x="1049567" y="1665621"/>
            <a:ext cx="2333154" cy="1"/>
          </a:xfrm>
          <a:prstGeom prst="line">
            <a:avLst/>
          </a:prstGeom>
          <a:ln w="254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5FE479-52BA-4CEE-8AF8-0DF9FCA3F496}"/>
              </a:ext>
            </a:extLst>
          </p:cNvPr>
          <p:cNvCxnSpPr>
            <a:cxnSpLocks/>
            <a:stCxn id="14" idx="0"/>
          </p:cNvCxnSpPr>
          <p:nvPr/>
        </p:nvCxnSpPr>
        <p:spPr>
          <a:xfrm>
            <a:off x="3571026" y="2983468"/>
            <a:ext cx="2317689" cy="0"/>
          </a:xfrm>
          <a:prstGeom prst="line">
            <a:avLst/>
          </a:prstGeom>
          <a:ln w="254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6B85424-7E91-453B-B90F-770B606EA17B}"/>
              </a:ext>
            </a:extLst>
          </p:cNvPr>
          <p:cNvCxnSpPr>
            <a:cxnSpLocks/>
          </p:cNvCxnSpPr>
          <p:nvPr/>
        </p:nvCxnSpPr>
        <p:spPr>
          <a:xfrm>
            <a:off x="1049567" y="2983468"/>
            <a:ext cx="2333154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C6E869F-0F78-4CEE-8A18-E6CA3D1693A1}"/>
              </a:ext>
            </a:extLst>
          </p:cNvPr>
          <p:cNvCxnSpPr>
            <a:cxnSpLocks/>
          </p:cNvCxnSpPr>
          <p:nvPr/>
        </p:nvCxnSpPr>
        <p:spPr>
          <a:xfrm>
            <a:off x="3571025" y="1665622"/>
            <a:ext cx="231769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3345445-AA59-46D0-97A0-38203C0E1393}"/>
              </a:ext>
            </a:extLst>
          </p:cNvPr>
          <p:cNvCxnSpPr>
            <a:cxnSpLocks/>
          </p:cNvCxnSpPr>
          <p:nvPr/>
        </p:nvCxnSpPr>
        <p:spPr>
          <a:xfrm flipH="1">
            <a:off x="3382721" y="1665621"/>
            <a:ext cx="188304" cy="1330334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8D05323-1054-48F3-A2AA-D0A5AB6CA191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3382721" y="1678108"/>
            <a:ext cx="188305" cy="1305360"/>
          </a:xfrm>
          <a:prstGeom prst="line">
            <a:avLst/>
          </a:prstGeom>
          <a:ln w="254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3202EC9-F826-4B7A-A6A1-0DCCA4C1AED2}"/>
              </a:ext>
            </a:extLst>
          </p:cNvPr>
          <p:cNvSpPr txBox="1"/>
          <p:nvPr/>
        </p:nvSpPr>
        <p:spPr>
          <a:xfrm>
            <a:off x="5918637" y="1430187"/>
            <a:ext cx="593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P2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90489B-5838-446E-9334-58BD6A336A21}"/>
              </a:ext>
            </a:extLst>
          </p:cNvPr>
          <p:cNvSpPr txBox="1"/>
          <p:nvPr/>
        </p:nvSpPr>
        <p:spPr>
          <a:xfrm>
            <a:off x="5918637" y="2805046"/>
            <a:ext cx="593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P1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02487B0-1314-4355-8D29-C46B84D34CBF}"/>
              </a:ext>
            </a:extLst>
          </p:cNvPr>
          <p:cNvSpPr txBox="1"/>
          <p:nvPr/>
        </p:nvSpPr>
        <p:spPr>
          <a:xfrm>
            <a:off x="5918637" y="2134842"/>
            <a:ext cx="951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P3, P4</a:t>
            </a:r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0651EA9-CBC3-4B94-9FAD-E3CCFCE90135}"/>
              </a:ext>
            </a:extLst>
          </p:cNvPr>
          <p:cNvCxnSpPr>
            <a:cxnSpLocks/>
          </p:cNvCxnSpPr>
          <p:nvPr/>
        </p:nvCxnSpPr>
        <p:spPr>
          <a:xfrm>
            <a:off x="3462828" y="3352800"/>
            <a:ext cx="0" cy="2057399"/>
          </a:xfrm>
          <a:prstGeom prst="line">
            <a:avLst/>
          </a:prstGeom>
          <a:ln w="476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A8B1D01-33AB-41A4-9D61-3C1DB2DE3EC3}"/>
              </a:ext>
            </a:extLst>
          </p:cNvPr>
          <p:cNvCxnSpPr>
            <a:cxnSpLocks/>
          </p:cNvCxnSpPr>
          <p:nvPr/>
        </p:nvCxnSpPr>
        <p:spPr>
          <a:xfrm>
            <a:off x="4762711" y="3352800"/>
            <a:ext cx="0" cy="2057399"/>
          </a:xfrm>
          <a:prstGeom prst="line">
            <a:avLst/>
          </a:prstGeom>
          <a:ln w="476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55C18EC-E45D-4205-9130-BD489BADBA35}"/>
              </a:ext>
            </a:extLst>
          </p:cNvPr>
          <p:cNvCxnSpPr>
            <a:cxnSpLocks/>
          </p:cNvCxnSpPr>
          <p:nvPr/>
        </p:nvCxnSpPr>
        <p:spPr>
          <a:xfrm>
            <a:off x="2171911" y="3352800"/>
            <a:ext cx="0" cy="2057399"/>
          </a:xfrm>
          <a:prstGeom prst="line">
            <a:avLst/>
          </a:prstGeom>
          <a:ln w="476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ED30951-88D2-4201-A5AE-DFA3D129E936}"/>
              </a:ext>
            </a:extLst>
          </p:cNvPr>
          <p:cNvSpPr txBox="1"/>
          <p:nvPr/>
        </p:nvSpPr>
        <p:spPr>
          <a:xfrm>
            <a:off x="1421944" y="4936813"/>
            <a:ext cx="593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P1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C763A7E-A1D0-4A74-A39B-3800CA399A76}"/>
              </a:ext>
            </a:extLst>
          </p:cNvPr>
          <p:cNvSpPr txBox="1"/>
          <p:nvPr/>
        </p:nvSpPr>
        <p:spPr>
          <a:xfrm>
            <a:off x="2594999" y="4959224"/>
            <a:ext cx="593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P3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684A74B-71BC-4E13-BF9A-FB35BF163058}"/>
              </a:ext>
            </a:extLst>
          </p:cNvPr>
          <p:cNvSpPr txBox="1"/>
          <p:nvPr/>
        </p:nvSpPr>
        <p:spPr>
          <a:xfrm>
            <a:off x="3896032" y="4936813"/>
            <a:ext cx="593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P4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431BBC-AB95-4E1D-87BF-DFFB8580AF8B}"/>
              </a:ext>
            </a:extLst>
          </p:cNvPr>
          <p:cNvSpPr txBox="1"/>
          <p:nvPr/>
        </p:nvSpPr>
        <p:spPr>
          <a:xfrm>
            <a:off x="5135066" y="4959224"/>
            <a:ext cx="593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P2</a:t>
            </a:r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386B587-F519-4024-8972-719B0A2A94F6}"/>
              </a:ext>
            </a:extLst>
          </p:cNvPr>
          <p:cNvSpPr txBox="1"/>
          <p:nvPr/>
        </p:nvSpPr>
        <p:spPr>
          <a:xfrm>
            <a:off x="2118893" y="5483766"/>
            <a:ext cx="2904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ym typeface="Wingdings" panose="05000000000000000000" pitchFamily="2" charset="2"/>
              </a:rPr>
              <a:t>An envy-free allocation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5165ADC-33AB-45F7-887B-545434DBB6AF}"/>
              </a:ext>
            </a:extLst>
          </p:cNvPr>
          <p:cNvSpPr txBox="1"/>
          <p:nvPr/>
        </p:nvSpPr>
        <p:spPr>
          <a:xfrm>
            <a:off x="6512054" y="4381499"/>
            <a:ext cx="17522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ym typeface="Wingdings" panose="05000000000000000000" pitchFamily="2" charset="2"/>
              </a:rPr>
              <a:t>Best solution social welfare: 2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7B4A49-FF8F-45FE-8F0C-3D6C84B7AF68}"/>
              </a:ext>
            </a:extLst>
          </p:cNvPr>
          <p:cNvSpPr txBox="1"/>
          <p:nvPr/>
        </p:nvSpPr>
        <p:spPr>
          <a:xfrm>
            <a:off x="6546714" y="3470318"/>
            <a:ext cx="17522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ym typeface="Wingdings" panose="05000000000000000000" pitchFamily="2" charset="2"/>
              </a:rPr>
              <a:t>Allocation social welfare: 1.5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917D756-5E06-4167-B238-58C1E8E098DC}"/>
              </a:ext>
            </a:extLst>
          </p:cNvPr>
          <p:cNvSpPr txBox="1"/>
          <p:nvPr/>
        </p:nvSpPr>
        <p:spPr>
          <a:xfrm>
            <a:off x="784969" y="1493442"/>
            <a:ext cx="351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4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0E86B6E-3FD9-4493-9CEF-61D6297BAD7A}"/>
              </a:ext>
            </a:extLst>
          </p:cNvPr>
          <p:cNvSpPr txBox="1"/>
          <p:nvPr/>
        </p:nvSpPr>
        <p:spPr>
          <a:xfrm>
            <a:off x="775856" y="2148346"/>
            <a:ext cx="611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ym typeface="Wingdings" panose="05000000000000000000" pitchFamily="2" charset="2"/>
              </a:rPr>
              <a:t>2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2264A86-915C-4DF0-97A3-446818F1F854}"/>
              </a:ext>
            </a:extLst>
          </p:cNvPr>
          <p:cNvSpPr txBox="1"/>
          <p:nvPr/>
        </p:nvSpPr>
        <p:spPr>
          <a:xfrm>
            <a:off x="5277339" y="5687284"/>
            <a:ext cx="2904266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Fairness </a:t>
            </a:r>
            <a:r>
              <a:rPr lang="en-US" sz="2400" b="1" dirty="0">
                <a:sym typeface="Symbol"/>
              </a:rPr>
              <a:t> Maximum Utility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9537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/>
      <p:bldP spid="50" grpId="0"/>
      <p:bldP spid="51" grpId="0"/>
      <p:bldP spid="52" grpId="0"/>
      <p:bldP spid="5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010400" cy="1371600"/>
          </a:xfrm>
        </p:spPr>
        <p:txBody>
          <a:bodyPr/>
          <a:lstStyle/>
          <a:p>
            <a:r>
              <a:rPr lang="en-US" dirty="0"/>
              <a:t>The Price of Fairness In Cake Cutting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533400"/>
          </a:xfrm>
        </p:spPr>
        <p:txBody>
          <a:bodyPr/>
          <a:lstStyle/>
          <a:p>
            <a:r>
              <a:rPr lang="en-US" dirty="0"/>
              <a:t>Given an instance: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33600" y="2362200"/>
            <a:ext cx="533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max </a:t>
            </a:r>
            <a:r>
              <a:rPr lang="en-US" sz="2800" b="1" dirty="0">
                <a:solidFill>
                  <a:schemeClr val="tx2"/>
                </a:solidFill>
              </a:rPr>
              <a:t>welfare</a:t>
            </a:r>
            <a:r>
              <a:rPr lang="en-US" sz="2800" dirty="0"/>
              <a:t> using any division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33600" y="2905780"/>
            <a:ext cx="533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max </a:t>
            </a:r>
            <a:r>
              <a:rPr lang="en-US" sz="2800" b="1" dirty="0">
                <a:solidFill>
                  <a:schemeClr val="tx2"/>
                </a:solidFill>
              </a:rPr>
              <a:t>welfare</a:t>
            </a:r>
            <a:r>
              <a:rPr lang="en-US" sz="2800" dirty="0"/>
              <a:t> using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fair</a:t>
            </a:r>
            <a:r>
              <a:rPr lang="en-US" sz="2800" b="1" dirty="0"/>
              <a:t> </a:t>
            </a:r>
            <a:r>
              <a:rPr lang="en-US" sz="2800" dirty="0"/>
              <a:t>division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133600" y="2895600"/>
            <a:ext cx="51816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85800" y="260098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/>
              <a:t>PoF</a:t>
            </a:r>
            <a:r>
              <a:rPr lang="en-US" sz="2800" dirty="0"/>
              <a:t> = </a:t>
            </a:r>
          </a:p>
        </p:txBody>
      </p:sp>
      <p:sp>
        <p:nvSpPr>
          <p:cNvPr id="10" name="Rounded Rectangular Callout 9"/>
          <p:cNvSpPr/>
          <p:nvPr/>
        </p:nvSpPr>
        <p:spPr>
          <a:xfrm>
            <a:off x="6553200" y="3733800"/>
            <a:ext cx="2438400" cy="914400"/>
          </a:xfrm>
          <a:prstGeom prst="wedgeRoundRectCallout">
            <a:avLst>
              <a:gd name="adj1" fmla="val -80884"/>
              <a:gd name="adj2" fmla="val -95057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Price of equitability</a:t>
            </a:r>
            <a:endParaRPr lang="en-US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ounded Rectangular Callout 10"/>
          <p:cNvSpPr/>
          <p:nvPr/>
        </p:nvSpPr>
        <p:spPr>
          <a:xfrm>
            <a:off x="5562600" y="4953000"/>
            <a:ext cx="2590800" cy="914400"/>
          </a:xfrm>
          <a:prstGeom prst="wedgeRoundRectCallout">
            <a:avLst>
              <a:gd name="adj1" fmla="val -45726"/>
              <a:gd name="adj2" fmla="val -228242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Price of proportionality</a:t>
            </a:r>
            <a:endParaRPr lang="en-US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3429000" y="3962400"/>
            <a:ext cx="2362200" cy="914400"/>
          </a:xfrm>
          <a:prstGeom prst="wedgeRoundRectCallout">
            <a:avLst>
              <a:gd name="adj1" fmla="val 36445"/>
              <a:gd name="adj2" fmla="val -119767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Price of envy-freeness</a:t>
            </a:r>
            <a:endParaRPr lang="en-US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304800" y="3810000"/>
            <a:ext cx="1828800" cy="838200"/>
          </a:xfrm>
          <a:prstGeom prst="wedgeRoundRectCallout">
            <a:avLst>
              <a:gd name="adj1" fmla="val 112498"/>
              <a:gd name="adj2" fmla="val -106647"/>
              <a:gd name="adj3" fmla="val 16667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utilitarian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ounded Rectangular Callout 14"/>
          <p:cNvSpPr/>
          <p:nvPr/>
        </p:nvSpPr>
        <p:spPr>
          <a:xfrm>
            <a:off x="838200" y="5334000"/>
            <a:ext cx="1828800" cy="838200"/>
          </a:xfrm>
          <a:prstGeom prst="wedgeRoundRectCallout">
            <a:avLst>
              <a:gd name="adj1" fmla="val 90472"/>
              <a:gd name="adj2" fmla="val -287650"/>
              <a:gd name="adj3" fmla="val 16667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egalitarian</a:t>
            </a:r>
            <a:endParaRPr lang="en-US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633134" y="5469465"/>
            <a:ext cx="2091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(= minimum of players’ utilities)</a:t>
            </a:r>
          </a:p>
        </p:txBody>
      </p:sp>
    </p:spTree>
    <p:extLst>
      <p:ext uri="{BB962C8B-B14F-4D97-AF65-F5344CB8AC3E}">
        <p14:creationId xmlns:p14="http://schemas.microsoft.com/office/powerpoint/2010/main" val="3345393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9" grpId="0"/>
      <p:bldP spid="10" grpId="0" animBg="1"/>
      <p:bldP spid="11" grpId="0" animBg="1"/>
      <p:bldP spid="12" grpId="0" animBg="1"/>
      <p:bldP spid="13" grpId="0" animBg="1"/>
      <p:bldP spid="15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457F8-982C-46C0-8A3D-065218709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Welfare and Fairness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9A4AD7-321A-488D-9F45-3AF1180A1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748E12-BD75-46B8-8DDA-831A08F84D29}"/>
              </a:ext>
            </a:extLst>
          </p:cNvPr>
          <p:cNvSpPr/>
          <p:nvPr/>
        </p:nvSpPr>
        <p:spPr>
          <a:xfrm>
            <a:off x="1049567" y="3352800"/>
            <a:ext cx="4937760" cy="20573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BF49CC-7A89-492D-9807-B09DDD7B2BD3}"/>
              </a:ext>
            </a:extLst>
          </p:cNvPr>
          <p:cNvCxnSpPr/>
          <p:nvPr/>
        </p:nvCxnSpPr>
        <p:spPr>
          <a:xfrm>
            <a:off x="1049567" y="1377826"/>
            <a:ext cx="0" cy="17167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1CAA3B-9E30-445F-B6CD-A2C1FD4B34F7}"/>
              </a:ext>
            </a:extLst>
          </p:cNvPr>
          <p:cNvCxnSpPr>
            <a:cxnSpLocks/>
          </p:cNvCxnSpPr>
          <p:nvPr/>
        </p:nvCxnSpPr>
        <p:spPr>
          <a:xfrm flipH="1">
            <a:off x="950955" y="2995955"/>
            <a:ext cx="503637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C100DA7-92D8-469A-810A-F8E1D307A9A8}"/>
              </a:ext>
            </a:extLst>
          </p:cNvPr>
          <p:cNvSpPr txBox="1"/>
          <p:nvPr/>
        </p:nvSpPr>
        <p:spPr>
          <a:xfrm>
            <a:off x="2692439" y="2983468"/>
            <a:ext cx="17571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Place on cake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A7F8D6-9228-4C6D-BD64-EC83FCA8346D}"/>
              </a:ext>
            </a:extLst>
          </p:cNvPr>
          <p:cNvSpPr txBox="1"/>
          <p:nvPr/>
        </p:nvSpPr>
        <p:spPr>
          <a:xfrm>
            <a:off x="11768" y="1539207"/>
            <a:ext cx="10532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ym typeface="Wingdings" panose="05000000000000000000" pitchFamily="2" charset="2"/>
              </a:rPr>
              <a:t>Utility</a:t>
            </a:r>
          </a:p>
          <a:p>
            <a:r>
              <a:rPr lang="en-US" dirty="0">
                <a:sym typeface="Wingdings" panose="05000000000000000000" pitchFamily="2" charset="2"/>
              </a:rPr>
              <a:t>density</a:t>
            </a:r>
            <a:endParaRPr lang="en-US" dirty="0"/>
          </a:p>
        </p:txBody>
      </p:sp>
      <p:pic>
        <p:nvPicPr>
          <p:cNvPr id="16" name="Picture 4" descr="Vanilla PNG Clip Art Image​ | Gallery Yopriceville - High-Quality Free  Images and Transparent PNG Clipart">
            <a:extLst>
              <a:ext uri="{FF2B5EF4-FFF2-40B4-BE49-F238E27FC236}">
                <a16:creationId xmlns:a16="http://schemas.microsoft.com/office/drawing/2014/main" id="{68FF1FD1-F735-41DD-B4B2-9A0C922DE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955" y="3410562"/>
            <a:ext cx="712984" cy="369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A79D50-C003-4C44-AE1C-EBE90FD4C391}"/>
              </a:ext>
            </a:extLst>
          </p:cNvPr>
          <p:cNvCxnSpPr>
            <a:cxnSpLocks/>
          </p:cNvCxnSpPr>
          <p:nvPr/>
        </p:nvCxnSpPr>
        <p:spPr>
          <a:xfrm>
            <a:off x="1049567" y="2346014"/>
            <a:ext cx="4839148" cy="0"/>
          </a:xfrm>
          <a:prstGeom prst="line">
            <a:avLst/>
          </a:prstGeom>
          <a:ln w="2540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16C9264-2F2A-44B6-8C78-CEC9927047F2}"/>
              </a:ext>
            </a:extLst>
          </p:cNvPr>
          <p:cNvCxnSpPr>
            <a:cxnSpLocks/>
          </p:cNvCxnSpPr>
          <p:nvPr/>
        </p:nvCxnSpPr>
        <p:spPr>
          <a:xfrm flipV="1">
            <a:off x="1049567" y="1665621"/>
            <a:ext cx="2333154" cy="1"/>
          </a:xfrm>
          <a:prstGeom prst="line">
            <a:avLst/>
          </a:prstGeom>
          <a:ln w="254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A5FE479-52BA-4CEE-8AF8-0DF9FCA3F496}"/>
              </a:ext>
            </a:extLst>
          </p:cNvPr>
          <p:cNvCxnSpPr>
            <a:cxnSpLocks/>
            <a:stCxn id="14" idx="0"/>
          </p:cNvCxnSpPr>
          <p:nvPr/>
        </p:nvCxnSpPr>
        <p:spPr>
          <a:xfrm>
            <a:off x="3571026" y="2983468"/>
            <a:ext cx="2317689" cy="0"/>
          </a:xfrm>
          <a:prstGeom prst="line">
            <a:avLst/>
          </a:prstGeom>
          <a:ln w="254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6B85424-7E91-453B-B90F-770B606EA17B}"/>
              </a:ext>
            </a:extLst>
          </p:cNvPr>
          <p:cNvCxnSpPr>
            <a:cxnSpLocks/>
          </p:cNvCxnSpPr>
          <p:nvPr/>
        </p:nvCxnSpPr>
        <p:spPr>
          <a:xfrm>
            <a:off x="1049567" y="2983468"/>
            <a:ext cx="2333154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C6E869F-0F78-4CEE-8A18-E6CA3D1693A1}"/>
              </a:ext>
            </a:extLst>
          </p:cNvPr>
          <p:cNvCxnSpPr>
            <a:cxnSpLocks/>
          </p:cNvCxnSpPr>
          <p:nvPr/>
        </p:nvCxnSpPr>
        <p:spPr>
          <a:xfrm>
            <a:off x="3571025" y="1665622"/>
            <a:ext cx="231769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3345445-AA59-46D0-97A0-38203C0E1393}"/>
              </a:ext>
            </a:extLst>
          </p:cNvPr>
          <p:cNvCxnSpPr>
            <a:cxnSpLocks/>
          </p:cNvCxnSpPr>
          <p:nvPr/>
        </p:nvCxnSpPr>
        <p:spPr>
          <a:xfrm flipH="1">
            <a:off x="3382721" y="1665621"/>
            <a:ext cx="188304" cy="1330334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8D05323-1054-48F3-A2AA-D0A5AB6CA191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3382721" y="1678108"/>
            <a:ext cx="188305" cy="1305360"/>
          </a:xfrm>
          <a:prstGeom prst="line">
            <a:avLst/>
          </a:prstGeom>
          <a:ln w="254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3202EC9-F826-4B7A-A6A1-0DCCA4C1AED2}"/>
              </a:ext>
            </a:extLst>
          </p:cNvPr>
          <p:cNvSpPr txBox="1"/>
          <p:nvPr/>
        </p:nvSpPr>
        <p:spPr>
          <a:xfrm>
            <a:off x="5918637" y="1430187"/>
            <a:ext cx="593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P2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C90489B-5838-446E-9334-58BD6A336A21}"/>
              </a:ext>
            </a:extLst>
          </p:cNvPr>
          <p:cNvSpPr txBox="1"/>
          <p:nvPr/>
        </p:nvSpPr>
        <p:spPr>
          <a:xfrm>
            <a:off x="5918637" y="2805046"/>
            <a:ext cx="593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P1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02487B0-1314-4355-8D29-C46B84D34CBF}"/>
              </a:ext>
            </a:extLst>
          </p:cNvPr>
          <p:cNvSpPr txBox="1"/>
          <p:nvPr/>
        </p:nvSpPr>
        <p:spPr>
          <a:xfrm>
            <a:off x="5918637" y="2134842"/>
            <a:ext cx="951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P3, P4</a:t>
            </a:r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0651EA9-CBC3-4B94-9FAD-E3CCFCE90135}"/>
              </a:ext>
            </a:extLst>
          </p:cNvPr>
          <p:cNvCxnSpPr>
            <a:cxnSpLocks/>
          </p:cNvCxnSpPr>
          <p:nvPr/>
        </p:nvCxnSpPr>
        <p:spPr>
          <a:xfrm>
            <a:off x="3462828" y="3352800"/>
            <a:ext cx="0" cy="2057399"/>
          </a:xfrm>
          <a:prstGeom prst="line">
            <a:avLst/>
          </a:prstGeom>
          <a:ln w="476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A8B1D01-33AB-41A4-9D61-3C1DB2DE3EC3}"/>
              </a:ext>
            </a:extLst>
          </p:cNvPr>
          <p:cNvCxnSpPr>
            <a:cxnSpLocks/>
          </p:cNvCxnSpPr>
          <p:nvPr/>
        </p:nvCxnSpPr>
        <p:spPr>
          <a:xfrm>
            <a:off x="4762711" y="3352800"/>
            <a:ext cx="0" cy="2057399"/>
          </a:xfrm>
          <a:prstGeom prst="line">
            <a:avLst/>
          </a:prstGeom>
          <a:ln w="476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55C18EC-E45D-4205-9130-BD489BADBA35}"/>
              </a:ext>
            </a:extLst>
          </p:cNvPr>
          <p:cNvCxnSpPr>
            <a:cxnSpLocks/>
          </p:cNvCxnSpPr>
          <p:nvPr/>
        </p:nvCxnSpPr>
        <p:spPr>
          <a:xfrm>
            <a:off x="2171911" y="3352800"/>
            <a:ext cx="0" cy="2057399"/>
          </a:xfrm>
          <a:prstGeom prst="line">
            <a:avLst/>
          </a:prstGeom>
          <a:ln w="476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ED30951-88D2-4201-A5AE-DFA3D129E936}"/>
              </a:ext>
            </a:extLst>
          </p:cNvPr>
          <p:cNvSpPr txBox="1"/>
          <p:nvPr/>
        </p:nvSpPr>
        <p:spPr>
          <a:xfrm>
            <a:off x="1421944" y="4936813"/>
            <a:ext cx="593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P1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C763A7E-A1D0-4A74-A39B-3800CA399A76}"/>
              </a:ext>
            </a:extLst>
          </p:cNvPr>
          <p:cNvSpPr txBox="1"/>
          <p:nvPr/>
        </p:nvSpPr>
        <p:spPr>
          <a:xfrm>
            <a:off x="2594999" y="4959224"/>
            <a:ext cx="593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P3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684A74B-71BC-4E13-BF9A-FB35BF163058}"/>
              </a:ext>
            </a:extLst>
          </p:cNvPr>
          <p:cNvSpPr txBox="1"/>
          <p:nvPr/>
        </p:nvSpPr>
        <p:spPr>
          <a:xfrm>
            <a:off x="3896032" y="4936813"/>
            <a:ext cx="593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P4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8431BBC-AB95-4E1D-87BF-DFFB8580AF8B}"/>
              </a:ext>
            </a:extLst>
          </p:cNvPr>
          <p:cNvSpPr txBox="1"/>
          <p:nvPr/>
        </p:nvSpPr>
        <p:spPr>
          <a:xfrm>
            <a:off x="5135066" y="4959224"/>
            <a:ext cx="5934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P2</a:t>
            </a:r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386B587-F519-4024-8972-719B0A2A94F6}"/>
              </a:ext>
            </a:extLst>
          </p:cNvPr>
          <p:cNvSpPr txBox="1"/>
          <p:nvPr/>
        </p:nvSpPr>
        <p:spPr>
          <a:xfrm>
            <a:off x="2118893" y="5483766"/>
            <a:ext cx="29042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ym typeface="Wingdings" panose="05000000000000000000" pitchFamily="2" charset="2"/>
              </a:rPr>
              <a:t>An envy-free allocation</a:t>
            </a:r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5165ADC-33AB-45F7-887B-545434DBB6AF}"/>
              </a:ext>
            </a:extLst>
          </p:cNvPr>
          <p:cNvSpPr txBox="1"/>
          <p:nvPr/>
        </p:nvSpPr>
        <p:spPr>
          <a:xfrm>
            <a:off x="6512054" y="4381499"/>
            <a:ext cx="17522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ym typeface="Wingdings" panose="05000000000000000000" pitchFamily="2" charset="2"/>
              </a:rPr>
              <a:t>Best solution social welfare: 2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87B4A49-FF8F-45FE-8F0C-3D6C84B7AF68}"/>
              </a:ext>
            </a:extLst>
          </p:cNvPr>
          <p:cNvSpPr txBox="1"/>
          <p:nvPr/>
        </p:nvSpPr>
        <p:spPr>
          <a:xfrm>
            <a:off x="6546714" y="3470318"/>
            <a:ext cx="17522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ym typeface="Wingdings" panose="05000000000000000000" pitchFamily="2" charset="2"/>
              </a:rPr>
              <a:t>Allocation social welfare: 1.5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2264A86-915C-4DF0-97A3-446818F1F854}"/>
              </a:ext>
            </a:extLst>
          </p:cNvPr>
          <p:cNvSpPr txBox="1"/>
          <p:nvPr/>
        </p:nvSpPr>
        <p:spPr>
          <a:xfrm>
            <a:off x="5277338" y="5687284"/>
            <a:ext cx="3149485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Utilitarian Price of Envy-Freeness: 4/3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1E4FC9-DF51-4568-B030-8D805476BC30}"/>
              </a:ext>
            </a:extLst>
          </p:cNvPr>
          <p:cNvSpPr txBox="1"/>
          <p:nvPr/>
        </p:nvSpPr>
        <p:spPr>
          <a:xfrm>
            <a:off x="784969" y="1493442"/>
            <a:ext cx="3515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4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259C966-D690-4D1F-8FF7-318666A1AE4D}"/>
              </a:ext>
            </a:extLst>
          </p:cNvPr>
          <p:cNvSpPr txBox="1"/>
          <p:nvPr/>
        </p:nvSpPr>
        <p:spPr>
          <a:xfrm>
            <a:off x="775856" y="2148346"/>
            <a:ext cx="6116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ym typeface="Wingdings" panose="05000000000000000000" pitchFamily="2" charset="2"/>
              </a:rPr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388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“Price Of” Bounds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529719178"/>
              </p:ext>
            </p:extLst>
          </p:nvPr>
        </p:nvGraphicFramePr>
        <p:xfrm>
          <a:off x="1515666" y="2588781"/>
          <a:ext cx="6112668" cy="2941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75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5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75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80440">
                <a:tc>
                  <a:txBody>
                    <a:bodyPr/>
                    <a:lstStyle/>
                    <a:p>
                      <a:r>
                        <a:rPr lang="en-US" sz="2000" dirty="0"/>
                        <a:t>Price</a:t>
                      </a:r>
                      <a:r>
                        <a:rPr lang="en-US" sz="2000" baseline="0" dirty="0"/>
                        <a:t> of </a:t>
                      </a:r>
                      <a:r>
                        <a:rPr lang="is-IS" sz="2000" baseline="0" dirty="0"/>
                        <a:t>…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Proportionality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Envy freeness</a:t>
                      </a:r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80440">
                <a:tc>
                  <a:txBody>
                    <a:bodyPr/>
                    <a:lstStyle/>
                    <a:p>
                      <a:r>
                        <a:rPr lang="en-US" sz="2000" dirty="0"/>
                        <a:t>Utilitarian</a:t>
                      </a:r>
                      <a:endParaRPr lang="en-US" sz="2000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0440">
                <a:tc>
                  <a:txBody>
                    <a:bodyPr/>
                    <a:lstStyle/>
                    <a:p>
                      <a:r>
                        <a:rPr lang="en-US" sz="2000" dirty="0"/>
                        <a:t>Egalitarian</a:t>
                      </a:r>
                      <a:endParaRPr lang="en-US" sz="2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  <a:endParaRPr 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2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016309"/>
              </p:ext>
            </p:extLst>
          </p:nvPr>
        </p:nvGraphicFramePr>
        <p:xfrm>
          <a:off x="5017691" y="3548901"/>
          <a:ext cx="1405591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" name="Equation" r:id="rId3" imgW="672840" imgH="431640" progId="Equation.3">
                  <p:embed/>
                </p:oleObj>
              </mc:Choice>
              <mc:Fallback>
                <p:oleObj name="Equation" r:id="rId3" imgW="672840" imgH="431640" progId="Equation.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7691" y="3548901"/>
                        <a:ext cx="1405591" cy="901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5725141"/>
              </p:ext>
            </p:extLst>
          </p:nvPr>
        </p:nvGraphicFramePr>
        <p:xfrm>
          <a:off x="6467079" y="4493464"/>
          <a:ext cx="319087" cy="820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" name="Equation" r:id="rId5" imgW="152280" imgH="393480" progId="Equation.3">
                  <p:embed/>
                </p:oleObj>
              </mc:Choice>
              <mc:Fallback>
                <p:oleObj name="Equation" r:id="rId5" imgW="152280" imgH="393480" progId="Equation.3">
                  <p:embed/>
                  <p:pic>
                    <p:nvPicPr>
                      <p:cNvPr id="205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7079" y="4493464"/>
                        <a:ext cx="319087" cy="820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108122" y="1327899"/>
            <a:ext cx="2594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[</a:t>
            </a:r>
            <a:r>
              <a:rPr lang="en-US" sz="1400" dirty="0" err="1"/>
              <a:t>Aumann</a:t>
            </a:r>
            <a:r>
              <a:rPr lang="en-US" sz="1400" dirty="0"/>
              <a:t> &amp; </a:t>
            </a:r>
            <a:r>
              <a:rPr lang="en-US" sz="1400" dirty="0" err="1"/>
              <a:t>Dombb</a:t>
            </a:r>
            <a:r>
              <a:rPr lang="en-US" sz="1400" dirty="0"/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531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5C01F-7238-44DE-A220-62744F4FA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Applications: Estate Division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E7859-976D-4CAE-B9B9-DC6004EC8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River is a rich person with two children, Dave and Alex. In their will, River wishes to leave a fair allocation of their assets to their children. Their assets are as follows: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 large mansion in upstate NY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 second home in Florida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 small café in Manhattan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2 </a:t>
            </a:r>
            <a:r>
              <a:rPr lang="en-US" b="0" dirty="0" err="1"/>
              <a:t>Teslas</a:t>
            </a: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13 rare guitars</a:t>
            </a:r>
          </a:p>
          <a:p>
            <a:r>
              <a:rPr lang="en-US" b="0" dirty="0"/>
              <a:t>Note: these items are </a:t>
            </a:r>
            <a:r>
              <a:rPr lang="en-US" b="0" i="1" dirty="0"/>
              <a:t>indivisible</a:t>
            </a:r>
            <a:r>
              <a:rPr lang="en-US" b="0" dirty="0"/>
              <a:t>, whereas cakes are divisible. However, </a:t>
            </a:r>
            <a:r>
              <a:rPr lang="en-US" b="0" dirty="0" err="1"/>
              <a:t>ilquidation</a:t>
            </a:r>
            <a:r>
              <a:rPr lang="en-US" b="0" dirty="0"/>
              <a:t> of one large asset can make many algorithms work to fairly divide these assets.</a:t>
            </a:r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FC69C-BB62-474D-A2E9-645C7AF3B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  <p:pic>
        <p:nvPicPr>
          <p:cNvPr id="7" name="Picture 6" descr="A large house with cars parked in front of it&#10;&#10;Description automatically generated with medium confidence">
            <a:extLst>
              <a:ext uri="{FF2B5EF4-FFF2-40B4-BE49-F238E27FC236}">
                <a16:creationId xmlns:a16="http://schemas.microsoft.com/office/drawing/2014/main" id="{575B8BBD-929C-4313-88C8-C59680F55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353" y="3429000"/>
            <a:ext cx="2560093" cy="134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39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5C01F-7238-44DE-A220-62744F4FA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Applications: Estate Division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E7859-976D-4CAE-B9B9-DC6004EC8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River is a rich person with two children, Dave and Alex. In their will, River wishes to leave a fair allocation of their assets to their children. Their assets are as follows: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 large mansion in upstate NY - </a:t>
            </a:r>
            <a:r>
              <a:rPr lang="en-US" dirty="0"/>
              <a:t>liquidate</a:t>
            </a: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 second home in Florida - </a:t>
            </a:r>
            <a:r>
              <a:rPr lang="en-US" dirty="0"/>
              <a:t>A</a:t>
            </a: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 small café in Manhattan - </a:t>
            </a:r>
            <a:r>
              <a:rPr lang="en-US" dirty="0"/>
              <a:t>D</a:t>
            </a: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2 </a:t>
            </a:r>
            <a:r>
              <a:rPr lang="en-US" b="0" dirty="0" err="1"/>
              <a:t>Teslas</a:t>
            </a:r>
            <a:r>
              <a:rPr lang="en-US" b="0" dirty="0"/>
              <a:t> - </a:t>
            </a:r>
            <a:r>
              <a:rPr lang="en-US" dirty="0"/>
              <a:t>A</a:t>
            </a: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13 rare guitars - </a:t>
            </a:r>
            <a:r>
              <a:rPr lang="en-US" dirty="0"/>
              <a:t>D</a:t>
            </a:r>
            <a:endParaRPr lang="en-US" b="0" dirty="0"/>
          </a:p>
          <a:p>
            <a:r>
              <a:rPr lang="en-US" b="0" dirty="0"/>
              <a:t>Note: these items are </a:t>
            </a:r>
            <a:r>
              <a:rPr lang="en-US" b="0" i="1" dirty="0"/>
              <a:t>indivisible</a:t>
            </a:r>
            <a:r>
              <a:rPr lang="en-US" b="0" dirty="0"/>
              <a:t>, whereas cakes are divisible. However, liquidation of one large asset can make many algorithms work to fairly divide these assets.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  <a:p>
            <a:endParaRPr lang="en-US" b="0" dirty="0"/>
          </a:p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7FC69C-BB62-474D-A2E9-645C7AF3B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 descr="A large house with cars parked in front of it&#10;&#10;Description automatically generated with medium confidence">
            <a:extLst>
              <a:ext uri="{FF2B5EF4-FFF2-40B4-BE49-F238E27FC236}">
                <a16:creationId xmlns:a16="http://schemas.microsoft.com/office/drawing/2014/main" id="{5E550A0D-BC04-4949-BFB5-15A77F74D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353" y="3429000"/>
            <a:ext cx="2560093" cy="134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226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49398-785A-4710-AD3D-F24A89862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Applications:</a:t>
            </a:r>
            <a:br>
              <a:rPr lang="en-US" dirty="0"/>
            </a:br>
            <a:r>
              <a:rPr lang="en-US" dirty="0"/>
              <a:t>Land Reform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CC1EE-C11F-4086-A3F5-16183AC35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Land reform:</a:t>
            </a:r>
            <a:r>
              <a:rPr lang="en-US" b="0" dirty="0"/>
              <a:t> government-initiated property redistribution of (generally agricultural) land either between property holders or from individual ownership to collective ownership (or vice versa).</a:t>
            </a:r>
          </a:p>
          <a:p>
            <a:endParaRPr lang="en-US" b="0" dirty="0"/>
          </a:p>
          <a:p>
            <a:r>
              <a:rPr lang="en-US" dirty="0"/>
              <a:t>Relevant instances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Egypt, 8</a:t>
            </a:r>
            <a:r>
              <a:rPr lang="en-US" b="0" baseline="30000" dirty="0"/>
              <a:t>th</a:t>
            </a:r>
            <a:r>
              <a:rPr lang="en-US" b="0" dirty="0"/>
              <a:t> century BCE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Irish Land Acts, 19</a:t>
            </a:r>
            <a:r>
              <a:rPr lang="en-US" b="0" baseline="30000" dirty="0"/>
              <a:t>th</a:t>
            </a:r>
            <a:r>
              <a:rPr lang="en-US" b="0" dirty="0"/>
              <a:t> century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Chinese Revolution, 1949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Zimbabwe, 1980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Much, much more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  <a:p>
            <a:r>
              <a:rPr lang="en-US" b="0" dirty="0"/>
              <a:t>“At least 1.5 billion people today have some farmland as a result of land reform, and are less poor, or not poor, as a result.”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48E98E-59F8-483B-843E-46E099DE3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78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6DBA6-D268-4663-B54E-31984FFA7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Applications: Legislation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FF8B1-D5F4-4620-9B13-DD6AE2F25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6212541" cy="43433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1656: </a:t>
            </a:r>
            <a:r>
              <a:rPr lang="en-US" b="0" dirty="0"/>
              <a:t>James Harrington wrote the Commonwealth of Oceana in an attempt to argue political philosophy for use in English government.</a:t>
            </a:r>
          </a:p>
          <a:p>
            <a:endParaRPr lang="en-US" b="0" dirty="0"/>
          </a:p>
          <a:p>
            <a:r>
              <a:rPr lang="en-US" dirty="0"/>
              <a:t>Oceana government: </a:t>
            </a:r>
            <a:r>
              <a:rPr lang="en-US" b="0" dirty="0"/>
              <a:t>(1) Senate of Knights, (2) House of deputies.</a:t>
            </a:r>
          </a:p>
          <a:p>
            <a:endParaRPr lang="en-US" b="0" dirty="0"/>
          </a:p>
          <a:p>
            <a:r>
              <a:rPr lang="en-US" dirty="0"/>
              <a:t>Passing bills:</a:t>
            </a:r>
            <a:r>
              <a:rPr lang="en-US" b="0" dirty="0"/>
              <a:t> Senate proposes a legislation, and the house passes it. Divide and choose!</a:t>
            </a:r>
          </a:p>
          <a:p>
            <a:endParaRPr lang="en-US" b="0" dirty="0"/>
          </a:p>
          <a:p>
            <a:r>
              <a:rPr lang="en-US" b="0" dirty="0"/>
              <a:t>Note: this isn’t division in the same sense,</a:t>
            </a:r>
          </a:p>
          <a:p>
            <a:r>
              <a:rPr lang="en-US" b="0" dirty="0"/>
              <a:t>but it is a highly related problem.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325A28-B977-4535-8F37-79DCAE689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C734F3C3-8BCA-4F4E-BDC3-CD824DCF8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1588" y="4487482"/>
            <a:ext cx="2532529" cy="207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10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70CB8-0ECE-C94E-B482-97EBEA01D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Check-in 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EE130-BE1B-CA45-B728-18DE7CA2A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Two weeks ago, you guys filled out a survey about how we’re doing.</a:t>
            </a:r>
          </a:p>
          <a:p>
            <a:endParaRPr lang="en-US" dirty="0"/>
          </a:p>
          <a:p>
            <a:r>
              <a:rPr lang="en-US" dirty="0"/>
              <a:t>Takeaways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Marking questions you got wrong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Post readings and quiz solutions earlier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You guys like applications/programming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Where is this class going????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23BEF-6D88-2944-AFC4-ACB551E81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5EBADF-5FFA-4B19-8399-2BF857ECB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– Indivisible goods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BF3100-01E7-442B-90DC-3E3B45FA0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75E11105-5527-4EF1-B86D-8E7E9D5820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6188094"/>
              </p:ext>
            </p:extLst>
          </p:nvPr>
        </p:nvGraphicFramePr>
        <p:xfrm>
          <a:off x="457200" y="1752601"/>
          <a:ext cx="7620000" cy="44998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3933528339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1642860641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664502079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4204093359"/>
                    </a:ext>
                  </a:extLst>
                </a:gridCol>
              </a:tblGrid>
              <a:tr h="3767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404454"/>
                  </a:ext>
                </a:extLst>
              </a:tr>
              <a:tr h="9575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5,000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3431"/>
                  </a:ext>
                </a:extLst>
              </a:tr>
              <a:tr h="9203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50,000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2,000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028578"/>
                  </a:ext>
                </a:extLst>
              </a:tr>
              <a:tr h="105648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3,000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2,000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710928"/>
                  </a:ext>
                </a:extLst>
              </a:tr>
              <a:tr h="108571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2,000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1,000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981486"/>
                  </a:ext>
                </a:extLst>
              </a:tr>
            </a:tbl>
          </a:graphicData>
        </a:graphic>
      </p:graphicFrame>
      <p:pic>
        <p:nvPicPr>
          <p:cNvPr id="2050" name="Picture 2" descr="Acoustic Guitar Music - Free vector graphic on Pixabay">
            <a:extLst>
              <a:ext uri="{FF2B5EF4-FFF2-40B4-BE49-F238E27FC236}">
                <a16:creationId xmlns:a16="http://schemas.microsoft.com/office/drawing/2014/main" id="{78C106A4-1F35-4EE7-BC81-F2A988C19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082" y="2199116"/>
            <a:ext cx="779929" cy="81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nt a Tesla &amp; Drive with Uber | Uber">
            <a:extLst>
              <a:ext uri="{FF2B5EF4-FFF2-40B4-BE49-F238E27FC236}">
                <a16:creationId xmlns:a16="http://schemas.microsoft.com/office/drawing/2014/main" id="{00F8190F-F2A3-4F1E-9DD7-15EC8FE04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71" y="3009432"/>
            <a:ext cx="1657350" cy="93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avy Blue Realistic Laptop Vector Graphic by SARIVART · Creative Fabrica">
            <a:extLst>
              <a:ext uri="{FF2B5EF4-FFF2-40B4-BE49-F238E27FC236}">
                <a16:creationId xmlns:a16="http://schemas.microsoft.com/office/drawing/2014/main" id="{DC3E46B9-D36D-4D19-B1A6-AB28FBEB6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71" y="3940391"/>
            <a:ext cx="1731309" cy="115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og Graphic by natharumstudio · Creative Fabrica">
            <a:extLst>
              <a:ext uri="{FF2B5EF4-FFF2-40B4-BE49-F238E27FC236}">
                <a16:creationId xmlns:a16="http://schemas.microsoft.com/office/drawing/2014/main" id="{1EDAA51D-DF33-4B7D-8475-E429B0EA6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63" y="4736852"/>
            <a:ext cx="2669241" cy="177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45692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5EBADF-5FFA-4B19-8399-2BF857ECB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– Indivisible goods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BF3100-01E7-442B-90DC-3E3B45FA0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75E11105-5527-4EF1-B86D-8E7E9D5820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2610056"/>
              </p:ext>
            </p:extLst>
          </p:nvPr>
        </p:nvGraphicFramePr>
        <p:xfrm>
          <a:off x="457200" y="1752601"/>
          <a:ext cx="7620000" cy="44998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3933528339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1642860641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664502079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4204093359"/>
                    </a:ext>
                  </a:extLst>
                </a:gridCol>
              </a:tblGrid>
              <a:tr h="3767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404454"/>
                  </a:ext>
                </a:extLst>
              </a:tr>
              <a:tr h="9575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5,000</a:t>
                      </a:r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3431"/>
                  </a:ext>
                </a:extLst>
              </a:tr>
              <a:tr h="9203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50,000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2,000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028578"/>
                  </a:ext>
                </a:extLst>
              </a:tr>
              <a:tr h="105648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3,000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2,000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710928"/>
                  </a:ext>
                </a:extLst>
              </a:tr>
              <a:tr h="108571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2,000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1,000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981486"/>
                  </a:ext>
                </a:extLst>
              </a:tr>
            </a:tbl>
          </a:graphicData>
        </a:graphic>
      </p:graphicFrame>
      <p:pic>
        <p:nvPicPr>
          <p:cNvPr id="2050" name="Picture 2" descr="Acoustic Guitar Music - Free vector graphic on Pixabay">
            <a:extLst>
              <a:ext uri="{FF2B5EF4-FFF2-40B4-BE49-F238E27FC236}">
                <a16:creationId xmlns:a16="http://schemas.microsoft.com/office/drawing/2014/main" id="{78C106A4-1F35-4EE7-BC81-F2A988C19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082" y="2199116"/>
            <a:ext cx="779929" cy="81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nt a Tesla &amp; Drive with Uber | Uber">
            <a:extLst>
              <a:ext uri="{FF2B5EF4-FFF2-40B4-BE49-F238E27FC236}">
                <a16:creationId xmlns:a16="http://schemas.microsoft.com/office/drawing/2014/main" id="{00F8190F-F2A3-4F1E-9DD7-15EC8FE04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71" y="3009432"/>
            <a:ext cx="1657350" cy="93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Navy Blue Realistic Laptop Vector Graphic by SARIVART · Creative Fabrica">
            <a:extLst>
              <a:ext uri="{FF2B5EF4-FFF2-40B4-BE49-F238E27FC236}">
                <a16:creationId xmlns:a16="http://schemas.microsoft.com/office/drawing/2014/main" id="{DC3E46B9-D36D-4D19-B1A6-AB28FBEB6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71" y="3940391"/>
            <a:ext cx="1731309" cy="115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Dog Graphic by natharumstudio · Creative Fabrica">
            <a:extLst>
              <a:ext uri="{FF2B5EF4-FFF2-40B4-BE49-F238E27FC236}">
                <a16:creationId xmlns:a16="http://schemas.microsoft.com/office/drawing/2014/main" id="{1EDAA51D-DF33-4B7D-8475-E429B0EA6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63" y="4736852"/>
            <a:ext cx="2669241" cy="177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0687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B8121-7C2F-4DC2-ABC6-952E18931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Fairness with Indivisibility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522D1-4B86-4727-B273-0ACFADDF4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there always a fair (proportional, envy-free) solution?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D5DA1-D2A4-4F4C-886C-06F6896B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5" name="Table 13">
            <a:extLst>
              <a:ext uri="{FF2B5EF4-FFF2-40B4-BE49-F238E27FC236}">
                <a16:creationId xmlns:a16="http://schemas.microsoft.com/office/drawing/2014/main" id="{B940338A-C60F-42B2-A909-9A7D894451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1443004"/>
              </p:ext>
            </p:extLst>
          </p:nvPr>
        </p:nvGraphicFramePr>
        <p:xfrm>
          <a:off x="573741" y="3003177"/>
          <a:ext cx="7620000" cy="1320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3933528339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1642860641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664502079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4204093359"/>
                    </a:ext>
                  </a:extLst>
                </a:gridCol>
              </a:tblGrid>
              <a:tr h="1937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404454"/>
                  </a:ext>
                </a:extLst>
              </a:tr>
              <a:tr h="95495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50,000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2,000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3431"/>
                  </a:ext>
                </a:extLst>
              </a:tr>
            </a:tbl>
          </a:graphicData>
        </a:graphic>
      </p:graphicFrame>
      <p:pic>
        <p:nvPicPr>
          <p:cNvPr id="6" name="Picture 8" descr="Rent a Tesla &amp; Drive with Uber | Uber">
            <a:extLst>
              <a:ext uri="{FF2B5EF4-FFF2-40B4-BE49-F238E27FC236}">
                <a16:creationId xmlns:a16="http://schemas.microsoft.com/office/drawing/2014/main" id="{8727A0CF-60A7-4D36-B9FD-313259130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12" y="3305268"/>
            <a:ext cx="1657350" cy="93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90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B8121-7C2F-4DC2-ABC6-952E18931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Fairness with Indivisibility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522D1-4B86-4727-B273-0ACFADDF4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there always a fair (proportional, envy-free) solution?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9D5DA1-D2A4-4F4C-886C-06F6896BC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5" name="Table 13">
            <a:extLst>
              <a:ext uri="{FF2B5EF4-FFF2-40B4-BE49-F238E27FC236}">
                <a16:creationId xmlns:a16="http://schemas.microsoft.com/office/drawing/2014/main" id="{B940338A-C60F-42B2-A909-9A7D894451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8908056"/>
              </p:ext>
            </p:extLst>
          </p:nvPr>
        </p:nvGraphicFramePr>
        <p:xfrm>
          <a:off x="573741" y="3003177"/>
          <a:ext cx="7620000" cy="1320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3933528339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1642860641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664502079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4204093359"/>
                    </a:ext>
                  </a:extLst>
                </a:gridCol>
              </a:tblGrid>
              <a:tr h="1937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404454"/>
                  </a:ext>
                </a:extLst>
              </a:tr>
              <a:tr h="95495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50,000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2,000</a:t>
                      </a:r>
                    </a:p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3431"/>
                  </a:ext>
                </a:extLst>
              </a:tr>
            </a:tbl>
          </a:graphicData>
        </a:graphic>
      </p:graphicFrame>
      <p:pic>
        <p:nvPicPr>
          <p:cNvPr id="6" name="Picture 8" descr="Rent a Tesla &amp; Drive with Uber | Uber">
            <a:extLst>
              <a:ext uri="{FF2B5EF4-FFF2-40B4-BE49-F238E27FC236}">
                <a16:creationId xmlns:a16="http://schemas.microsoft.com/office/drawing/2014/main" id="{8727A0CF-60A7-4D36-B9FD-313259130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12" y="3305268"/>
            <a:ext cx="1657350" cy="93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DA7317D-FF87-4DAD-88EC-0B1950D31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718" y="4458544"/>
            <a:ext cx="766482" cy="766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618051F7-37B5-4850-A7D7-34CBCFFAB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1448" y="4458544"/>
            <a:ext cx="766482" cy="766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5">
            <a:extLst>
              <a:ext uri="{FF2B5EF4-FFF2-40B4-BE49-F238E27FC236}">
                <a16:creationId xmlns:a16="http://schemas.microsoft.com/office/drawing/2014/main" id="{230EF159-75EB-402E-AA97-55FA4299396E}"/>
              </a:ext>
            </a:extLst>
          </p:cNvPr>
          <p:cNvSpPr/>
          <p:nvPr/>
        </p:nvSpPr>
        <p:spPr>
          <a:xfrm>
            <a:off x="279930" y="5359681"/>
            <a:ext cx="8229600" cy="910988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/>
              <a:t>Slightly more generally, one </a:t>
            </a:r>
            <a:r>
              <a:rPr lang="en-US" sz="2000" i="1" dirty="0"/>
              <a:t>very</a:t>
            </a:r>
            <a:r>
              <a:rPr lang="en-US" sz="2000" dirty="0"/>
              <a:t> highly valued item can make our fairness notions impossible to achieve.</a:t>
            </a:r>
          </a:p>
        </p:txBody>
      </p:sp>
    </p:spTree>
    <p:extLst>
      <p:ext uri="{BB962C8B-B14F-4D97-AF65-F5344CB8AC3E}">
        <p14:creationId xmlns:p14="http://schemas.microsoft.com/office/powerpoint/2010/main" val="140769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26BD7-F718-4CEF-888C-CED83B8A4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Envy Freeness up to One 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6D11E-AD88-451B-981B-F1428D51C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95632"/>
            <a:ext cx="7620000" cy="4373563"/>
          </a:xfrm>
        </p:spPr>
        <p:txBody>
          <a:bodyPr/>
          <a:lstStyle/>
          <a:p>
            <a:r>
              <a:rPr lang="en-US" dirty="0"/>
              <a:t>Idea: We can’t guarantee no one will envy anyone else. BUT, we can ensure envy if we remove a high-valued item.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EFB547-DE4C-4BC7-99F9-AB069EE63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10" name="Table 13">
            <a:extLst>
              <a:ext uri="{FF2B5EF4-FFF2-40B4-BE49-F238E27FC236}">
                <a16:creationId xmlns:a16="http://schemas.microsoft.com/office/drawing/2014/main" id="{87817284-E9D8-47B0-8749-124A81211F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1793548"/>
              </p:ext>
            </p:extLst>
          </p:nvPr>
        </p:nvGraphicFramePr>
        <p:xfrm>
          <a:off x="457200" y="2205455"/>
          <a:ext cx="7620000" cy="44998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3933528339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1642860641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664502079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4204093359"/>
                    </a:ext>
                  </a:extLst>
                </a:gridCol>
              </a:tblGrid>
              <a:tr h="37675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Jim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404454"/>
                  </a:ext>
                </a:extLst>
              </a:tr>
              <a:tr h="95751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5,000</a:t>
                      </a:r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3431"/>
                  </a:ext>
                </a:extLst>
              </a:tr>
              <a:tr h="92035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50,000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50,000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50,000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028578"/>
                  </a:ext>
                </a:extLst>
              </a:tr>
              <a:tr h="105648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3,000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2,000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710928"/>
                  </a:ext>
                </a:extLst>
              </a:tr>
              <a:tr h="108571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2,000</a:t>
                      </a:r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1,000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981486"/>
                  </a:ext>
                </a:extLst>
              </a:tr>
            </a:tbl>
          </a:graphicData>
        </a:graphic>
      </p:graphicFrame>
      <p:pic>
        <p:nvPicPr>
          <p:cNvPr id="11" name="Picture 2" descr="Acoustic Guitar Music - Free vector graphic on Pixabay">
            <a:extLst>
              <a:ext uri="{FF2B5EF4-FFF2-40B4-BE49-F238E27FC236}">
                <a16:creationId xmlns:a16="http://schemas.microsoft.com/office/drawing/2014/main" id="{3BF44A86-DC05-4401-92E0-3A93F0785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082" y="2651970"/>
            <a:ext cx="779929" cy="81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Rent a Tesla &amp; Drive with Uber | Uber">
            <a:extLst>
              <a:ext uri="{FF2B5EF4-FFF2-40B4-BE49-F238E27FC236}">
                <a16:creationId xmlns:a16="http://schemas.microsoft.com/office/drawing/2014/main" id="{BD0925C2-7BC0-4312-BA97-AD7C1E780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71" y="3462286"/>
            <a:ext cx="1657350" cy="93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Navy Blue Realistic Laptop Vector Graphic by SARIVART · Creative Fabrica">
            <a:extLst>
              <a:ext uri="{FF2B5EF4-FFF2-40B4-BE49-F238E27FC236}">
                <a16:creationId xmlns:a16="http://schemas.microsoft.com/office/drawing/2014/main" id="{83ED8417-F5F5-4522-B136-D7FF6C141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71" y="4393245"/>
            <a:ext cx="1731309" cy="115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Dog Graphic by natharumstudio · Creative Fabrica">
            <a:extLst>
              <a:ext uri="{FF2B5EF4-FFF2-40B4-BE49-F238E27FC236}">
                <a16:creationId xmlns:a16="http://schemas.microsoft.com/office/drawing/2014/main" id="{BE8DF8F5-9F79-4E7B-9347-5C89D4EF4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4" y="5309762"/>
            <a:ext cx="2669241" cy="177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E4D56AFE-FCFD-436F-8202-2387EC1FCD1F}"/>
              </a:ext>
            </a:extLst>
          </p:cNvPr>
          <p:cNvSpPr/>
          <p:nvPr/>
        </p:nvSpPr>
        <p:spPr>
          <a:xfrm>
            <a:off x="7771108" y="3057128"/>
            <a:ext cx="1050894" cy="930959"/>
          </a:xfrm>
          <a:prstGeom prst="wedgeRectCallout">
            <a:avLst>
              <a:gd name="adj1" fmla="val -57883"/>
              <a:gd name="adj2" fmla="val 481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Now everyone loves the car</a:t>
            </a:r>
          </a:p>
        </p:txBody>
      </p:sp>
    </p:spTree>
    <p:extLst>
      <p:ext uri="{BB962C8B-B14F-4D97-AF65-F5344CB8AC3E}">
        <p14:creationId xmlns:p14="http://schemas.microsoft.com/office/powerpoint/2010/main" val="421319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C44DD-C70D-42E9-9C33-B58E4E133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Envy Freeness Up to One 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E911F-545A-40B2-9AC4-E8634C948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 the previous allocation, Tasha and Jim envied Alex because Alex got the expensive car. Whoever gets the car will be envied.</a:t>
            </a:r>
          </a:p>
          <a:p>
            <a:r>
              <a:rPr lang="en-US" dirty="0"/>
              <a:t>	</a:t>
            </a:r>
            <a:r>
              <a:rPr lang="en-US" b="0" dirty="0"/>
              <a:t>Not envy free </a:t>
            </a:r>
            <a:r>
              <a:rPr lang="en-US" b="0" dirty="0">
                <a:sym typeface="Wingdings" panose="05000000000000000000" pitchFamily="2" charset="2"/>
              </a:rPr>
              <a:t></a:t>
            </a:r>
          </a:p>
          <a:p>
            <a:endParaRPr lang="en-US" b="0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Is it envy free up to one good (EF1)?</a:t>
            </a:r>
          </a:p>
          <a:p>
            <a:r>
              <a:rPr lang="en-US" dirty="0">
                <a:sym typeface="Wingdings" panose="05000000000000000000" pitchFamily="2" charset="2"/>
              </a:rPr>
              <a:t>	</a:t>
            </a:r>
            <a:r>
              <a:rPr lang="en-US" b="0" dirty="0">
                <a:sym typeface="Wingdings" panose="05000000000000000000" pitchFamily="2" charset="2"/>
              </a:rPr>
              <a:t>Removing the car, neither Jim nor Tasha envy Alex.</a:t>
            </a:r>
          </a:p>
          <a:p>
            <a:r>
              <a:rPr lang="en-US" b="0" dirty="0">
                <a:sym typeface="Wingdings" panose="05000000000000000000" pitchFamily="2" charset="2"/>
              </a:rPr>
              <a:t>	No one else envies anyone else.</a:t>
            </a:r>
          </a:p>
          <a:p>
            <a:r>
              <a:rPr lang="en-US" b="0" dirty="0">
                <a:sym typeface="Wingdings" panose="05000000000000000000" pitchFamily="2" charset="2"/>
              </a:rPr>
              <a:t>	So yes!  </a:t>
            </a:r>
            <a:endParaRPr lang="en-US" dirty="0"/>
          </a:p>
          <a:p>
            <a:endParaRPr lang="en-US" dirty="0"/>
          </a:p>
          <a:p>
            <a:r>
              <a:rPr lang="en-US" dirty="0"/>
              <a:t>What is EF1 formally?</a:t>
            </a:r>
            <a:endParaRPr lang="en-US" b="0" dirty="0"/>
          </a:p>
          <a:p>
            <a:r>
              <a:rPr lang="en-US" b="0" dirty="0"/>
              <a:t>	An allocation is EF1 if for any two agents </a:t>
            </a:r>
            <a:r>
              <a:rPr lang="en-US" b="0" i="1" dirty="0"/>
              <a:t>a</a:t>
            </a:r>
            <a:r>
              <a:rPr lang="en-US" b="0" dirty="0"/>
              <a:t> and </a:t>
            </a:r>
            <a:r>
              <a:rPr lang="en-US" b="0" i="1" dirty="0"/>
              <a:t>b</a:t>
            </a:r>
            <a:r>
              <a:rPr lang="en-US" b="0" dirty="0"/>
              <a:t>, there is some item you can take away from </a:t>
            </a:r>
            <a:r>
              <a:rPr lang="en-US" b="0" i="1" dirty="0"/>
              <a:t>a </a:t>
            </a:r>
            <a:r>
              <a:rPr lang="en-US" b="0" dirty="0"/>
              <a:t>such that </a:t>
            </a:r>
            <a:r>
              <a:rPr lang="en-US" b="0" i="1" dirty="0"/>
              <a:t>b </a:t>
            </a:r>
            <a:r>
              <a:rPr lang="en-US" b="0" dirty="0"/>
              <a:t>will not envy </a:t>
            </a:r>
            <a:r>
              <a:rPr lang="en-US" b="0" i="1" dirty="0"/>
              <a:t>a</a:t>
            </a:r>
            <a:r>
              <a:rPr lang="en-US" b="0" dirty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DA1A6-C555-48C9-A87B-71B71EB37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19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10851-794E-4EC3-BCD1-DB77FB334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Robin Algorithm for EF1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61606-2892-4CC7-B07C-B572B078D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1371599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List out your players</a:t>
            </a:r>
          </a:p>
          <a:p>
            <a:pPr marL="457200" indent="-457200">
              <a:buAutoNum type="arabicPeriod"/>
            </a:pPr>
            <a:r>
              <a:rPr lang="en-US" dirty="0"/>
              <a:t>In order, let the players pick their favorite item</a:t>
            </a:r>
          </a:p>
          <a:p>
            <a:pPr marL="457200" indent="-457200">
              <a:buAutoNum type="arabicPeriod"/>
            </a:pPr>
            <a:r>
              <a:rPr lang="en-US" dirty="0"/>
              <a:t>Repeat until there are no items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7DB4C7-E0E4-45B9-8250-F300790FC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/>
          </a:p>
        </p:txBody>
      </p:sp>
      <p:pic>
        <p:nvPicPr>
          <p:cNvPr id="6146" name="Picture 2" descr="Person Image Icon #219678 - Free Icons Library">
            <a:extLst>
              <a:ext uri="{FF2B5EF4-FFF2-40B4-BE49-F238E27FC236}">
                <a16:creationId xmlns:a16="http://schemas.microsoft.com/office/drawing/2014/main" id="{063DA5E1-4A6D-4137-9EAC-9715F804D2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621" y="3197357"/>
            <a:ext cx="476978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mage Icon #219678 - Free Icons Library">
            <a:extLst>
              <a:ext uri="{FF2B5EF4-FFF2-40B4-BE49-F238E27FC236}">
                <a16:creationId xmlns:a16="http://schemas.microsoft.com/office/drawing/2014/main" id="{62D33E9A-F675-4123-B0C2-4D0A2D727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621" y="4399473"/>
            <a:ext cx="476978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erson Image Icon #219678 - Free Icons Library">
            <a:extLst>
              <a:ext uri="{FF2B5EF4-FFF2-40B4-BE49-F238E27FC236}">
                <a16:creationId xmlns:a16="http://schemas.microsoft.com/office/drawing/2014/main" id="{B789CD35-5E73-42FB-BBFF-9585226E4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621" y="5601589"/>
            <a:ext cx="476978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Acoustic Guitar Music - Free vector graphic on Pixabay">
            <a:extLst>
              <a:ext uri="{FF2B5EF4-FFF2-40B4-BE49-F238E27FC236}">
                <a16:creationId xmlns:a16="http://schemas.microsoft.com/office/drawing/2014/main" id="{A1B4E5AA-0A79-4F02-9658-2D6BFC672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816" y="3197357"/>
            <a:ext cx="493663" cy="51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Rent a Tesla &amp; Drive with Uber | Uber">
            <a:extLst>
              <a:ext uri="{FF2B5EF4-FFF2-40B4-BE49-F238E27FC236}">
                <a16:creationId xmlns:a16="http://schemas.microsoft.com/office/drawing/2014/main" id="{59B9B676-CEB5-4CEF-879C-4D60F6581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9853" y="3902824"/>
            <a:ext cx="932374" cy="52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Navy Blue Realistic Laptop Vector Graphic by SARIVART · Creative Fabrica">
            <a:extLst>
              <a:ext uri="{FF2B5EF4-FFF2-40B4-BE49-F238E27FC236}">
                <a16:creationId xmlns:a16="http://schemas.microsoft.com/office/drawing/2014/main" id="{69B1F20C-7DA6-462C-96B0-B825DFDB9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127" y="4659304"/>
            <a:ext cx="963040" cy="64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Dog Graphic by natharumstudio · Creative Fabrica">
            <a:extLst>
              <a:ext uri="{FF2B5EF4-FFF2-40B4-BE49-F238E27FC236}">
                <a16:creationId xmlns:a16="http://schemas.microsoft.com/office/drawing/2014/main" id="{6DBEF428-6AFF-4D12-80BD-661DD744C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5996" y="5301884"/>
            <a:ext cx="2019302" cy="134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C65D620-251F-4755-B79B-CA1DF67916EF}"/>
              </a:ext>
            </a:extLst>
          </p:cNvPr>
          <p:cNvCxnSpPr>
            <a:stCxn id="9" idx="1"/>
          </p:cNvCxnSpPr>
          <p:nvPr/>
        </p:nvCxnSpPr>
        <p:spPr>
          <a:xfrm flipH="1" flipV="1">
            <a:off x="3065929" y="3505200"/>
            <a:ext cx="2603924" cy="659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18F6FA-EDF6-4BD3-9819-40E6EE926EA6}"/>
              </a:ext>
            </a:extLst>
          </p:cNvPr>
          <p:cNvCxnSpPr>
            <a:cxnSpLocks/>
          </p:cNvCxnSpPr>
          <p:nvPr/>
        </p:nvCxnSpPr>
        <p:spPr>
          <a:xfrm flipH="1" flipV="1">
            <a:off x="3065929" y="4769909"/>
            <a:ext cx="2756324" cy="1272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902C2D-519A-4B36-A415-1054D2BB8B1C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3065929" y="4980594"/>
            <a:ext cx="2638198" cy="926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4D0CBD4-D6BE-403A-B725-9E3B33593FB3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3065929" y="3453806"/>
            <a:ext cx="2872887" cy="29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12DC357-DC58-4F4B-B75C-13B549BE047B}"/>
              </a:ext>
            </a:extLst>
          </p:cNvPr>
          <p:cNvSpPr txBox="1"/>
          <p:nvPr/>
        </p:nvSpPr>
        <p:spPr>
          <a:xfrm>
            <a:off x="2394674" y="3827155"/>
            <a:ext cx="750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Alex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65617B-B4B3-4A7C-B752-D48322697B51}"/>
              </a:ext>
            </a:extLst>
          </p:cNvPr>
          <p:cNvSpPr txBox="1"/>
          <p:nvPr/>
        </p:nvSpPr>
        <p:spPr>
          <a:xfrm>
            <a:off x="2313991" y="5018439"/>
            <a:ext cx="963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Tasha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6B808D-27BA-4CA3-8494-A4F643FC510A}"/>
              </a:ext>
            </a:extLst>
          </p:cNvPr>
          <p:cNvSpPr txBox="1"/>
          <p:nvPr/>
        </p:nvSpPr>
        <p:spPr>
          <a:xfrm>
            <a:off x="2448464" y="6237501"/>
            <a:ext cx="750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Jim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55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7F6C7-DD5B-4891-9C27-1B55DE179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Robin Algorithm for EF1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D785B2-55E9-49C0-AB5A-BAA4093DC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599"/>
            <a:ext cx="3716922" cy="497332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Is this EF1?</a:t>
            </a:r>
          </a:p>
          <a:p>
            <a:r>
              <a:rPr lang="en-US" b="0" dirty="0"/>
              <a:t>Clearly, Alex does not even envy Tasha.</a:t>
            </a:r>
          </a:p>
          <a:p>
            <a:r>
              <a:rPr lang="en-US" b="0" dirty="0"/>
              <a:t>Say we want to see if Tasha envies Alex.</a:t>
            </a:r>
          </a:p>
          <a:p>
            <a:r>
              <a:rPr lang="en-US" b="0" dirty="0"/>
              <a:t>Remove the first item Alex took. </a:t>
            </a:r>
          </a:p>
          <a:p>
            <a:r>
              <a:rPr lang="en-US" b="0" dirty="0"/>
              <a:t>Tasha prefers her first item to Alex’s second.</a:t>
            </a:r>
          </a:p>
          <a:p>
            <a:r>
              <a:rPr lang="en-US" b="0" dirty="0"/>
              <a:t>Tasha prefers her second item to Alex’s first.</a:t>
            </a:r>
          </a:p>
          <a:p>
            <a:r>
              <a:rPr lang="en-US" b="0" dirty="0"/>
              <a:t>So on….</a:t>
            </a:r>
          </a:p>
          <a:p>
            <a:r>
              <a:rPr lang="en-US" b="0" dirty="0"/>
              <a:t>Clearly, Tasha does not envy Alex when this item is removed.</a:t>
            </a:r>
          </a:p>
          <a:p>
            <a:r>
              <a:rPr lang="en-US" b="0" dirty="0"/>
              <a:t>QED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3705E2-0B6B-45B6-BDFA-A40E81FB0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2" descr="Person Image Icon #219678 - Free Icons Library">
            <a:extLst>
              <a:ext uri="{FF2B5EF4-FFF2-40B4-BE49-F238E27FC236}">
                <a16:creationId xmlns:a16="http://schemas.microsoft.com/office/drawing/2014/main" id="{F6B8E871-CB0B-478D-B4D8-EB22E5220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683" y="2440161"/>
            <a:ext cx="476978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Person Image Icon #219678 - Free Icons Library">
            <a:extLst>
              <a:ext uri="{FF2B5EF4-FFF2-40B4-BE49-F238E27FC236}">
                <a16:creationId xmlns:a16="http://schemas.microsoft.com/office/drawing/2014/main" id="{9CDD2643-11D0-4B1B-92B0-440F774F4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683" y="3642277"/>
            <a:ext cx="476978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0343413-2E41-4B3C-991B-102CB79A799D}"/>
              </a:ext>
            </a:extLst>
          </p:cNvPr>
          <p:cNvSpPr txBox="1"/>
          <p:nvPr/>
        </p:nvSpPr>
        <p:spPr>
          <a:xfrm>
            <a:off x="4645736" y="3069959"/>
            <a:ext cx="750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Alex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2DC37F-194E-4E3B-A86E-29754A3E9391}"/>
              </a:ext>
            </a:extLst>
          </p:cNvPr>
          <p:cNvSpPr txBox="1"/>
          <p:nvPr/>
        </p:nvSpPr>
        <p:spPr>
          <a:xfrm>
            <a:off x="4570218" y="4297372"/>
            <a:ext cx="963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Tasha</a:t>
            </a:r>
            <a:endParaRPr lang="en-US" dirty="0"/>
          </a:p>
        </p:txBody>
      </p:sp>
      <p:pic>
        <p:nvPicPr>
          <p:cNvPr id="8194" name="Picture 2" descr="Item Box | MarioWiki | Fandom">
            <a:extLst>
              <a:ext uri="{FF2B5EF4-FFF2-40B4-BE49-F238E27FC236}">
                <a16:creationId xmlns:a16="http://schemas.microsoft.com/office/drawing/2014/main" id="{EFB83FE4-C1F6-4C98-A7A8-7EA74CC02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894" y="1386673"/>
            <a:ext cx="603380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Item Box | MarioWiki | Fandom">
            <a:extLst>
              <a:ext uri="{FF2B5EF4-FFF2-40B4-BE49-F238E27FC236}">
                <a16:creationId xmlns:a16="http://schemas.microsoft.com/office/drawing/2014/main" id="{743C3F18-BD59-42EF-878C-B54AE3E54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894" y="2290893"/>
            <a:ext cx="603380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Item Box | MarioWiki | Fandom">
            <a:extLst>
              <a:ext uri="{FF2B5EF4-FFF2-40B4-BE49-F238E27FC236}">
                <a16:creationId xmlns:a16="http://schemas.microsoft.com/office/drawing/2014/main" id="{087DA9F9-376D-4A52-856E-AED97C6BD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894" y="3195113"/>
            <a:ext cx="603380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Item Box | MarioWiki | Fandom">
            <a:extLst>
              <a:ext uri="{FF2B5EF4-FFF2-40B4-BE49-F238E27FC236}">
                <a16:creationId xmlns:a16="http://schemas.microsoft.com/office/drawing/2014/main" id="{C7E4A246-4ED0-4748-9AEF-C82CDC014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894" y="4099333"/>
            <a:ext cx="603380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Item Box | MarioWiki | Fandom">
            <a:extLst>
              <a:ext uri="{FF2B5EF4-FFF2-40B4-BE49-F238E27FC236}">
                <a16:creationId xmlns:a16="http://schemas.microsoft.com/office/drawing/2014/main" id="{214CB4D3-C31E-42F7-BA1B-DC1854C72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894" y="5003553"/>
            <a:ext cx="603380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Item Box | MarioWiki | Fandom">
            <a:extLst>
              <a:ext uri="{FF2B5EF4-FFF2-40B4-BE49-F238E27FC236}">
                <a16:creationId xmlns:a16="http://schemas.microsoft.com/office/drawing/2014/main" id="{1F846F78-EFC3-4F1A-BC37-76AE7BCD3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894" y="5907773"/>
            <a:ext cx="603380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A4F67CB1-7C61-456B-ACDC-DD5F8BAC03B0}"/>
              </a:ext>
            </a:extLst>
          </p:cNvPr>
          <p:cNvCxnSpPr>
            <a:stCxn id="5" idx="3"/>
            <a:endCxn id="8194" idx="1"/>
          </p:cNvCxnSpPr>
          <p:nvPr/>
        </p:nvCxnSpPr>
        <p:spPr>
          <a:xfrm flipV="1">
            <a:off x="5205661" y="1715624"/>
            <a:ext cx="1618233" cy="1053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3E58DEC-6BF1-413C-A8AD-2AE05A16C51E}"/>
              </a:ext>
            </a:extLst>
          </p:cNvPr>
          <p:cNvCxnSpPr>
            <a:cxnSpLocks/>
            <a:stCxn id="6" idx="3"/>
            <a:endCxn id="25" idx="1"/>
          </p:cNvCxnSpPr>
          <p:nvPr/>
        </p:nvCxnSpPr>
        <p:spPr>
          <a:xfrm flipV="1">
            <a:off x="5205661" y="2619844"/>
            <a:ext cx="1618233" cy="1351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2A61A91-60DF-4B37-9280-1123C668149C}"/>
              </a:ext>
            </a:extLst>
          </p:cNvPr>
          <p:cNvCxnSpPr>
            <a:cxnSpLocks/>
            <a:stCxn id="5" idx="3"/>
            <a:endCxn id="26" idx="1"/>
          </p:cNvCxnSpPr>
          <p:nvPr/>
        </p:nvCxnSpPr>
        <p:spPr>
          <a:xfrm>
            <a:off x="5205661" y="2769112"/>
            <a:ext cx="1618233" cy="754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7920F22-3A84-4699-BEE8-F57199E63FB4}"/>
              </a:ext>
            </a:extLst>
          </p:cNvPr>
          <p:cNvCxnSpPr>
            <a:cxnSpLocks/>
            <a:stCxn id="6" idx="3"/>
            <a:endCxn id="27" idx="1"/>
          </p:cNvCxnSpPr>
          <p:nvPr/>
        </p:nvCxnSpPr>
        <p:spPr>
          <a:xfrm>
            <a:off x="5205661" y="3971228"/>
            <a:ext cx="1618233" cy="457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CC4C8D0-90DA-4101-A6F2-C6817C809BAC}"/>
              </a:ext>
            </a:extLst>
          </p:cNvPr>
          <p:cNvCxnSpPr>
            <a:cxnSpLocks/>
            <a:stCxn id="5" idx="3"/>
            <a:endCxn id="28" idx="1"/>
          </p:cNvCxnSpPr>
          <p:nvPr/>
        </p:nvCxnSpPr>
        <p:spPr>
          <a:xfrm>
            <a:off x="5205661" y="2769112"/>
            <a:ext cx="1618233" cy="2563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CDB64AC-EBEF-4255-BC55-92DB16221A6E}"/>
              </a:ext>
            </a:extLst>
          </p:cNvPr>
          <p:cNvCxnSpPr>
            <a:cxnSpLocks/>
            <a:stCxn id="6" idx="3"/>
            <a:endCxn id="29" idx="1"/>
          </p:cNvCxnSpPr>
          <p:nvPr/>
        </p:nvCxnSpPr>
        <p:spPr>
          <a:xfrm>
            <a:off x="5205661" y="3971228"/>
            <a:ext cx="1618233" cy="2265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86C8B08-A97D-461C-A892-911F7B059166}"/>
              </a:ext>
            </a:extLst>
          </p:cNvPr>
          <p:cNvCxnSpPr/>
          <p:nvPr/>
        </p:nvCxnSpPr>
        <p:spPr>
          <a:xfrm>
            <a:off x="7531842" y="1513333"/>
            <a:ext cx="0" cy="1435461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3A15A92-C609-4C8C-B8BE-F1B0FBC31D2A}"/>
              </a:ext>
            </a:extLst>
          </p:cNvPr>
          <p:cNvSpPr txBox="1"/>
          <p:nvPr/>
        </p:nvSpPr>
        <p:spPr>
          <a:xfrm>
            <a:off x="7510168" y="2041560"/>
            <a:ext cx="1059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C00000"/>
                </a:solidFill>
              </a:rPr>
              <a:t>Round 1</a:t>
            </a:r>
            <a:endParaRPr lang="en-US" sz="1400" dirty="0">
              <a:solidFill>
                <a:srgbClr val="C00000"/>
              </a:solidFill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387A301-1FC3-43C0-891C-76A9B3A7A4DA}"/>
              </a:ext>
            </a:extLst>
          </p:cNvPr>
          <p:cNvCxnSpPr/>
          <p:nvPr/>
        </p:nvCxnSpPr>
        <p:spPr>
          <a:xfrm>
            <a:off x="7531842" y="3324787"/>
            <a:ext cx="0" cy="1435461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6DF06FE-0300-49BE-AD8A-552616E21CEA}"/>
              </a:ext>
            </a:extLst>
          </p:cNvPr>
          <p:cNvSpPr txBox="1"/>
          <p:nvPr/>
        </p:nvSpPr>
        <p:spPr>
          <a:xfrm>
            <a:off x="7510168" y="3853014"/>
            <a:ext cx="1059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C00000"/>
                </a:solidFill>
              </a:rPr>
              <a:t>Round 2</a:t>
            </a:r>
            <a:endParaRPr lang="en-US" sz="1400" dirty="0">
              <a:solidFill>
                <a:srgbClr val="C00000"/>
              </a:solidFill>
            </a:endParaRP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84C42BB-2972-4CD6-92C1-5A7CFC640895}"/>
              </a:ext>
            </a:extLst>
          </p:cNvPr>
          <p:cNvCxnSpPr/>
          <p:nvPr/>
        </p:nvCxnSpPr>
        <p:spPr>
          <a:xfrm>
            <a:off x="7553516" y="5133227"/>
            <a:ext cx="0" cy="1435461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2038DCD-369C-4E29-8548-250D52587002}"/>
              </a:ext>
            </a:extLst>
          </p:cNvPr>
          <p:cNvSpPr txBox="1"/>
          <p:nvPr/>
        </p:nvSpPr>
        <p:spPr>
          <a:xfrm>
            <a:off x="7531842" y="5661454"/>
            <a:ext cx="10596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C00000"/>
                </a:solidFill>
              </a:rPr>
              <a:t>Round 3</a:t>
            </a:r>
            <a:endParaRPr lang="en-US" sz="1400" dirty="0">
              <a:solidFill>
                <a:srgbClr val="C00000"/>
              </a:solidFill>
            </a:endParaRPr>
          </a:p>
        </p:txBody>
      </p:sp>
      <p:pic>
        <p:nvPicPr>
          <p:cNvPr id="8196" name="Picture 4" descr="X Red Mark - Free vector graphic on Pixabay">
            <a:extLst>
              <a:ext uri="{FF2B5EF4-FFF2-40B4-BE49-F238E27FC236}">
                <a16:creationId xmlns:a16="http://schemas.microsoft.com/office/drawing/2014/main" id="{DAB218F1-BF7A-4479-9566-E26B4AFBE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894" y="1428443"/>
            <a:ext cx="574361" cy="57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9DFCE65-99A6-496C-B46B-9AA3B479D140}"/>
              </a:ext>
            </a:extLst>
          </p:cNvPr>
          <p:cNvCxnSpPr>
            <a:stCxn id="25" idx="2"/>
            <a:endCxn id="26" idx="0"/>
          </p:cNvCxnSpPr>
          <p:nvPr/>
        </p:nvCxnSpPr>
        <p:spPr>
          <a:xfrm>
            <a:off x="7125584" y="2948794"/>
            <a:ext cx="0" cy="246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E0F58365-4DE1-4292-B06E-3F3D7F3822F9}"/>
              </a:ext>
            </a:extLst>
          </p:cNvPr>
          <p:cNvSpPr txBox="1"/>
          <p:nvPr/>
        </p:nvSpPr>
        <p:spPr>
          <a:xfrm>
            <a:off x="7151838" y="2898099"/>
            <a:ext cx="15508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/>
              <a:t>Tasha prefers</a:t>
            </a:r>
            <a:endParaRPr lang="en-US" sz="1400" dirty="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BD322313-27A4-4A7A-AF0B-48A52C6565DA}"/>
              </a:ext>
            </a:extLst>
          </p:cNvPr>
          <p:cNvCxnSpPr/>
          <p:nvPr/>
        </p:nvCxnSpPr>
        <p:spPr>
          <a:xfrm>
            <a:off x="7125584" y="4721559"/>
            <a:ext cx="0" cy="246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AD3FCCA0-A537-48D0-B522-E8E19F45BDD0}"/>
              </a:ext>
            </a:extLst>
          </p:cNvPr>
          <p:cNvSpPr txBox="1"/>
          <p:nvPr/>
        </p:nvSpPr>
        <p:spPr>
          <a:xfrm>
            <a:off x="7125584" y="4671561"/>
            <a:ext cx="15508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/>
              <a:t>Tasha prefers</a:t>
            </a:r>
            <a:endParaRPr lang="en-US" sz="1400" dirty="0"/>
          </a:p>
        </p:txBody>
      </p:sp>
      <p:pic>
        <p:nvPicPr>
          <p:cNvPr id="8198" name="Picture 6" descr="Check Mark Tick - Free vector graphic on Pixabay">
            <a:extLst>
              <a:ext uri="{FF2B5EF4-FFF2-40B4-BE49-F238E27FC236}">
                <a16:creationId xmlns:a16="http://schemas.microsoft.com/office/drawing/2014/main" id="{208F61BD-9785-4F15-A914-3506DFE8A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068" y="2488171"/>
            <a:ext cx="296895" cy="29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6" descr="Check Mark Tick - Free vector graphic on Pixabay">
            <a:extLst>
              <a:ext uri="{FF2B5EF4-FFF2-40B4-BE49-F238E27FC236}">
                <a16:creationId xmlns:a16="http://schemas.microsoft.com/office/drawing/2014/main" id="{EFFB1898-A62E-4061-B183-B923029DF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611" y="4239633"/>
            <a:ext cx="296895" cy="29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29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51" grpId="0"/>
      <p:bldP spid="53" grpId="0"/>
      <p:bldP spid="57" grpId="0"/>
      <p:bldP spid="61" grpId="0"/>
      <p:bldP spid="6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0299C-D47A-4149-8788-F79F21263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EF1, EFX on Indivisible Goods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B34BB-1C3F-468C-9B20-79936E65B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1741436"/>
          </a:xfrm>
        </p:spPr>
        <p:txBody>
          <a:bodyPr>
            <a:normAutofit/>
          </a:bodyPr>
          <a:lstStyle/>
          <a:p>
            <a:r>
              <a:rPr lang="en-US" dirty="0"/>
              <a:t>Round robin always finds an EF1 solution.</a:t>
            </a:r>
          </a:p>
          <a:p>
            <a:r>
              <a:rPr lang="en-US" dirty="0"/>
              <a:t>	</a:t>
            </a:r>
            <a:r>
              <a:rPr lang="en-US" b="0" dirty="0"/>
              <a:t>This means there always exists an EF1 allocation </a:t>
            </a:r>
            <a:r>
              <a:rPr lang="en-US" b="0" dirty="0">
                <a:sym typeface="Wingdings" panose="05000000000000000000" pitchFamily="2" charset="2"/>
              </a:rPr>
              <a:t> </a:t>
            </a:r>
          </a:p>
          <a:p>
            <a:endParaRPr lang="en-US" sz="1000" b="0" dirty="0">
              <a:sym typeface="Wingdings" panose="05000000000000000000" pitchFamily="2" charset="2"/>
            </a:endParaRPr>
          </a:p>
          <a:p>
            <a:r>
              <a:rPr lang="en-US" b="0" dirty="0">
                <a:sym typeface="Wingdings" panose="05000000000000000000" pitchFamily="2" charset="2"/>
              </a:rPr>
              <a:t>But that was too easy… and maybe too weak.</a:t>
            </a:r>
          </a:p>
          <a:p>
            <a:endParaRPr lang="en-US" b="0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9EF0A-2841-41A1-B863-C791A3B42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38</a:t>
            </a:fld>
            <a:endParaRPr lang="en-US"/>
          </a:p>
        </p:txBody>
      </p:sp>
      <p:pic>
        <p:nvPicPr>
          <p:cNvPr id="18" name="Picture 2" descr="Person Image Icon #219678 - Free Icons Library">
            <a:extLst>
              <a:ext uri="{FF2B5EF4-FFF2-40B4-BE49-F238E27FC236}">
                <a16:creationId xmlns:a16="http://schemas.microsoft.com/office/drawing/2014/main" id="{454EF742-6D65-4076-9810-19F2C02E3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30" y="3400011"/>
            <a:ext cx="476978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Person Image Icon #219678 - Free Icons Library">
            <a:extLst>
              <a:ext uri="{FF2B5EF4-FFF2-40B4-BE49-F238E27FC236}">
                <a16:creationId xmlns:a16="http://schemas.microsoft.com/office/drawing/2014/main" id="{3A315893-4794-46B0-9612-C505BE686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30" y="4602127"/>
            <a:ext cx="476978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Person Image Icon #219678 - Free Icons Library">
            <a:extLst>
              <a:ext uri="{FF2B5EF4-FFF2-40B4-BE49-F238E27FC236}">
                <a16:creationId xmlns:a16="http://schemas.microsoft.com/office/drawing/2014/main" id="{A91F542A-3F7A-4598-97BA-A3C32FB19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30" y="5804243"/>
            <a:ext cx="476978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Acoustic Guitar Music - Free vector graphic on Pixabay">
            <a:extLst>
              <a:ext uri="{FF2B5EF4-FFF2-40B4-BE49-F238E27FC236}">
                <a16:creationId xmlns:a16="http://schemas.microsoft.com/office/drawing/2014/main" id="{5C6B9D29-769B-4443-AFD5-E7B428EE8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025" y="3400011"/>
            <a:ext cx="493663" cy="51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Rent a Tesla &amp; Drive with Uber | Uber">
            <a:extLst>
              <a:ext uri="{FF2B5EF4-FFF2-40B4-BE49-F238E27FC236}">
                <a16:creationId xmlns:a16="http://schemas.microsoft.com/office/drawing/2014/main" id="{264DEF41-C803-4516-AD1A-368428CEA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062" y="4105478"/>
            <a:ext cx="932374" cy="52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Navy Blue Realistic Laptop Vector Graphic by SARIVART · Creative Fabrica">
            <a:extLst>
              <a:ext uri="{FF2B5EF4-FFF2-40B4-BE49-F238E27FC236}">
                <a16:creationId xmlns:a16="http://schemas.microsoft.com/office/drawing/2014/main" id="{80CF07BB-1960-419B-88A7-9FEA204E4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336" y="4861958"/>
            <a:ext cx="963040" cy="64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 descr="Dog Graphic by natharumstudio · Creative Fabrica">
            <a:extLst>
              <a:ext uri="{FF2B5EF4-FFF2-40B4-BE49-F238E27FC236}">
                <a16:creationId xmlns:a16="http://schemas.microsoft.com/office/drawing/2014/main" id="{FCBE4297-0F3B-40D3-AD63-66A83F118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205" y="5504538"/>
            <a:ext cx="2019302" cy="134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184975B-8BA6-49F2-8578-8E47CD626324}"/>
              </a:ext>
            </a:extLst>
          </p:cNvPr>
          <p:cNvCxnSpPr>
            <a:stCxn id="22" idx="1"/>
          </p:cNvCxnSpPr>
          <p:nvPr/>
        </p:nvCxnSpPr>
        <p:spPr>
          <a:xfrm flipH="1" flipV="1">
            <a:off x="1209138" y="3707854"/>
            <a:ext cx="2603924" cy="659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358FE21-2707-4D60-9922-C34B19ED632D}"/>
              </a:ext>
            </a:extLst>
          </p:cNvPr>
          <p:cNvCxnSpPr>
            <a:cxnSpLocks/>
          </p:cNvCxnSpPr>
          <p:nvPr/>
        </p:nvCxnSpPr>
        <p:spPr>
          <a:xfrm flipH="1" flipV="1">
            <a:off x="1209138" y="4972563"/>
            <a:ext cx="2756324" cy="1272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619B5BF-0973-440C-8797-E339BEA30D39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1209138" y="5183248"/>
            <a:ext cx="2638198" cy="926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F15C771-BC02-44C4-A874-0E125FCA5C39}"/>
              </a:ext>
            </a:extLst>
          </p:cNvPr>
          <p:cNvCxnSpPr>
            <a:cxnSpLocks/>
            <a:stCxn id="21" idx="1"/>
          </p:cNvCxnSpPr>
          <p:nvPr/>
        </p:nvCxnSpPr>
        <p:spPr>
          <a:xfrm flipH="1">
            <a:off x="1209138" y="3656460"/>
            <a:ext cx="2872887" cy="29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CB57CE3-A438-4550-A4FA-326B6ED3D3B9}"/>
              </a:ext>
            </a:extLst>
          </p:cNvPr>
          <p:cNvSpPr txBox="1"/>
          <p:nvPr/>
        </p:nvSpPr>
        <p:spPr>
          <a:xfrm>
            <a:off x="537883" y="4029809"/>
            <a:ext cx="750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Alex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6A2AD95-29BB-4F4A-8812-4EAD8BEE2E29}"/>
              </a:ext>
            </a:extLst>
          </p:cNvPr>
          <p:cNvSpPr txBox="1"/>
          <p:nvPr/>
        </p:nvSpPr>
        <p:spPr>
          <a:xfrm>
            <a:off x="457200" y="5221093"/>
            <a:ext cx="963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Tasha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FEDDE7-F833-4BD4-93F1-43653E12609F}"/>
              </a:ext>
            </a:extLst>
          </p:cNvPr>
          <p:cNvSpPr txBox="1"/>
          <p:nvPr/>
        </p:nvSpPr>
        <p:spPr>
          <a:xfrm>
            <a:off x="591673" y="6440155"/>
            <a:ext cx="750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Jim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D53B10-B05C-480E-8D87-3F41012CFD77}"/>
              </a:ext>
            </a:extLst>
          </p:cNvPr>
          <p:cNvSpPr txBox="1"/>
          <p:nvPr/>
        </p:nvSpPr>
        <p:spPr>
          <a:xfrm>
            <a:off x="5204365" y="4188666"/>
            <a:ext cx="29744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Alex got the “highly desirable” car and still got to pick first the second round! 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52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0299C-D47A-4149-8788-F79F21263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Envy Freeness Up</a:t>
            </a:r>
            <a:r>
              <a:rPr lang="en-US" i="1" dirty="0"/>
              <a:t> </a:t>
            </a:r>
            <a:r>
              <a:rPr lang="en-US" dirty="0"/>
              <a:t>Any one good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B34BB-1C3F-468C-9B20-79936E65B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Envy freeness up to</a:t>
            </a:r>
            <a:r>
              <a:rPr lang="en-US" i="1" dirty="0">
                <a:sym typeface="Wingdings" panose="05000000000000000000" pitchFamily="2" charset="2"/>
              </a:rPr>
              <a:t> any</a:t>
            </a:r>
            <a:r>
              <a:rPr lang="en-US" dirty="0">
                <a:sym typeface="Wingdings" panose="05000000000000000000" pitchFamily="2" charset="2"/>
              </a:rPr>
              <a:t> 1 good (EFX):</a:t>
            </a:r>
          </a:p>
          <a:p>
            <a:r>
              <a:rPr lang="en-US" b="0" dirty="0">
                <a:sym typeface="Wingdings" panose="05000000000000000000" pitchFamily="2" charset="2"/>
              </a:rPr>
              <a:t>	</a:t>
            </a:r>
            <a:r>
              <a:rPr lang="en-US" b="0" dirty="0"/>
              <a:t>An allocation is EFX if for any two agents </a:t>
            </a:r>
            <a:r>
              <a:rPr lang="en-US" b="0" i="1" dirty="0"/>
              <a:t>a</a:t>
            </a:r>
            <a:r>
              <a:rPr lang="en-US" b="0" dirty="0"/>
              <a:t> and </a:t>
            </a:r>
            <a:r>
              <a:rPr lang="en-US" b="0" i="1" dirty="0"/>
              <a:t>b</a:t>
            </a:r>
            <a:r>
              <a:rPr lang="en-US" b="0" dirty="0"/>
              <a:t>, </a:t>
            </a:r>
            <a:r>
              <a:rPr lang="en-US" dirty="0">
                <a:solidFill>
                  <a:srgbClr val="C00000"/>
                </a:solidFill>
              </a:rPr>
              <a:t>for any </a:t>
            </a:r>
            <a:r>
              <a:rPr lang="en-US" b="0" dirty="0"/>
              <a:t>item you can take away from </a:t>
            </a:r>
            <a:r>
              <a:rPr lang="en-US" b="0" i="1" dirty="0"/>
              <a:t>a</a:t>
            </a:r>
            <a:r>
              <a:rPr lang="en-US" b="0" dirty="0"/>
              <a:t>,</a:t>
            </a:r>
            <a:r>
              <a:rPr lang="en-US" b="0" i="1" dirty="0"/>
              <a:t> b </a:t>
            </a:r>
            <a:r>
              <a:rPr lang="en-US" b="0" dirty="0"/>
              <a:t>will not envy </a:t>
            </a:r>
            <a:r>
              <a:rPr lang="en-US" b="0" i="1" dirty="0"/>
              <a:t>a</a:t>
            </a:r>
            <a:r>
              <a:rPr lang="en-US" b="0" dirty="0"/>
              <a:t>.</a:t>
            </a:r>
          </a:p>
          <a:p>
            <a:endParaRPr lang="en-US" sz="10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9EF0A-2841-41A1-B863-C791A3B42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  <p:pic>
        <p:nvPicPr>
          <p:cNvPr id="20" name="Picture 2" descr="Person Image Icon #219678 - Free Icons Library">
            <a:extLst>
              <a:ext uri="{FF2B5EF4-FFF2-40B4-BE49-F238E27FC236}">
                <a16:creationId xmlns:a16="http://schemas.microsoft.com/office/drawing/2014/main" id="{F0BAC35C-0A32-4377-B74E-ADA57DDBF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30" y="3400011"/>
            <a:ext cx="476978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Person Image Icon #219678 - Free Icons Library">
            <a:extLst>
              <a:ext uri="{FF2B5EF4-FFF2-40B4-BE49-F238E27FC236}">
                <a16:creationId xmlns:a16="http://schemas.microsoft.com/office/drawing/2014/main" id="{8012E271-5FE8-44F6-B4C6-E9D816EE7E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30" y="4602127"/>
            <a:ext cx="476978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Person Image Icon #219678 - Free Icons Library">
            <a:extLst>
              <a:ext uri="{FF2B5EF4-FFF2-40B4-BE49-F238E27FC236}">
                <a16:creationId xmlns:a16="http://schemas.microsoft.com/office/drawing/2014/main" id="{FD4CC8CE-0740-45EF-AB2D-438BD94D5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30" y="5804243"/>
            <a:ext cx="476978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Acoustic Guitar Music - Free vector graphic on Pixabay">
            <a:extLst>
              <a:ext uri="{FF2B5EF4-FFF2-40B4-BE49-F238E27FC236}">
                <a16:creationId xmlns:a16="http://schemas.microsoft.com/office/drawing/2014/main" id="{0EBEE751-8F01-4F04-8993-B973D8E87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2025" y="3400011"/>
            <a:ext cx="493663" cy="51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Rent a Tesla &amp; Drive with Uber | Uber">
            <a:extLst>
              <a:ext uri="{FF2B5EF4-FFF2-40B4-BE49-F238E27FC236}">
                <a16:creationId xmlns:a16="http://schemas.microsoft.com/office/drawing/2014/main" id="{C34E7FD6-DA97-4F06-9DAE-1BC80D29B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062" y="4105478"/>
            <a:ext cx="932374" cy="523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Navy Blue Realistic Laptop Vector Graphic by SARIVART · Creative Fabrica">
            <a:extLst>
              <a:ext uri="{FF2B5EF4-FFF2-40B4-BE49-F238E27FC236}">
                <a16:creationId xmlns:a16="http://schemas.microsoft.com/office/drawing/2014/main" id="{CDA5AE7A-39D1-4877-A5F2-1B7418AB6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336" y="4861958"/>
            <a:ext cx="963040" cy="64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4" descr="Dog Graphic by natharumstudio · Creative Fabrica">
            <a:extLst>
              <a:ext uri="{FF2B5EF4-FFF2-40B4-BE49-F238E27FC236}">
                <a16:creationId xmlns:a16="http://schemas.microsoft.com/office/drawing/2014/main" id="{486C389A-25CE-4DF7-89DC-BB970C10E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205" y="5504538"/>
            <a:ext cx="2019302" cy="134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CC43CA3-4952-44D2-9983-F486603CBEC2}"/>
              </a:ext>
            </a:extLst>
          </p:cNvPr>
          <p:cNvCxnSpPr>
            <a:stCxn id="24" idx="1"/>
          </p:cNvCxnSpPr>
          <p:nvPr/>
        </p:nvCxnSpPr>
        <p:spPr>
          <a:xfrm flipH="1" flipV="1">
            <a:off x="1209138" y="3707854"/>
            <a:ext cx="2603924" cy="659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8211DCF-0B80-443D-834A-C22DD01F8375}"/>
              </a:ext>
            </a:extLst>
          </p:cNvPr>
          <p:cNvCxnSpPr>
            <a:cxnSpLocks/>
          </p:cNvCxnSpPr>
          <p:nvPr/>
        </p:nvCxnSpPr>
        <p:spPr>
          <a:xfrm flipH="1" flipV="1">
            <a:off x="1209138" y="4972563"/>
            <a:ext cx="2756324" cy="1272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0C6A2E9-4737-4D9F-ACAA-185021AEF67A}"/>
              </a:ext>
            </a:extLst>
          </p:cNvPr>
          <p:cNvCxnSpPr>
            <a:cxnSpLocks/>
            <a:stCxn id="25" idx="1"/>
          </p:cNvCxnSpPr>
          <p:nvPr/>
        </p:nvCxnSpPr>
        <p:spPr>
          <a:xfrm flipH="1">
            <a:off x="1209138" y="5183248"/>
            <a:ext cx="2638198" cy="926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9CA87CD-8B99-4772-B9E7-9E2ED3556BA7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1209138" y="3656460"/>
            <a:ext cx="2872887" cy="29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03604C0-6C22-439A-9876-57ACB728F3B3}"/>
              </a:ext>
            </a:extLst>
          </p:cNvPr>
          <p:cNvSpPr txBox="1"/>
          <p:nvPr/>
        </p:nvSpPr>
        <p:spPr>
          <a:xfrm>
            <a:off x="537883" y="4029809"/>
            <a:ext cx="750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Alex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40978E-91A8-48BD-AEE8-84470BECA866}"/>
              </a:ext>
            </a:extLst>
          </p:cNvPr>
          <p:cNvSpPr txBox="1"/>
          <p:nvPr/>
        </p:nvSpPr>
        <p:spPr>
          <a:xfrm>
            <a:off x="457200" y="5221093"/>
            <a:ext cx="963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Tasha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5F7A56E-BDB0-4515-A6D7-EC57ABA74263}"/>
              </a:ext>
            </a:extLst>
          </p:cNvPr>
          <p:cNvSpPr txBox="1"/>
          <p:nvPr/>
        </p:nvSpPr>
        <p:spPr>
          <a:xfrm>
            <a:off x="591673" y="6440155"/>
            <a:ext cx="750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Jim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2CAE0CF-AA6A-44C1-ADB4-C0A77C27CAFC}"/>
              </a:ext>
            </a:extLst>
          </p:cNvPr>
          <p:cNvSpPr txBox="1"/>
          <p:nvPr/>
        </p:nvSpPr>
        <p:spPr>
          <a:xfrm>
            <a:off x="5204365" y="4188666"/>
            <a:ext cx="29744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This is no longer fair: if we remove the guitar from Alex’s allocation, Tasha and Jim still envy him.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679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DB7BE-1D2A-429F-87A4-74B947956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Fairly dividing a cookie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B2611-1971-4826-B0B7-74C21A79C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5120639" cy="4373563"/>
          </a:xfrm>
        </p:spPr>
        <p:txBody>
          <a:bodyPr/>
          <a:lstStyle/>
          <a:p>
            <a:r>
              <a:rPr lang="en-US" dirty="0"/>
              <a:t>How should Alice and Bob divide a cookie?</a:t>
            </a:r>
          </a:p>
          <a:p>
            <a:endParaRPr lang="en-US" dirty="0"/>
          </a:p>
          <a:p>
            <a:r>
              <a:rPr lang="en-US" dirty="0"/>
              <a:t>How do know this will give each person half the cookie (assuming Alice is sufficiently dexterous)?</a:t>
            </a:r>
            <a:br>
              <a:rPr lang="en-US" dirty="0"/>
            </a:br>
            <a:endParaRPr lang="en-US" dirty="0"/>
          </a:p>
          <a:p>
            <a:r>
              <a:rPr lang="en-US" dirty="0"/>
              <a:t>How do we know giving Alice and Bob half the cookie each is fair?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E06B7-57D6-4A5B-AC62-46D3E6E2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 descr="A cookie with a face on it&#10;&#10;Description automatically generated with medium confidence">
            <a:extLst>
              <a:ext uri="{FF2B5EF4-FFF2-40B4-BE49-F238E27FC236}">
                <a16:creationId xmlns:a16="http://schemas.microsoft.com/office/drawing/2014/main" id="{4825FC57-57D8-41E0-99BE-3D02FBF3D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999" y="1352690"/>
            <a:ext cx="2580132" cy="1935099"/>
          </a:xfrm>
          <a:prstGeom prst="rect">
            <a:avLst/>
          </a:prstGeom>
        </p:spPr>
      </p:pic>
      <p:pic>
        <p:nvPicPr>
          <p:cNvPr id="10" name="Picture 9" descr="A picture containing knife, weapon&#10;&#10;Description automatically generated">
            <a:extLst>
              <a:ext uri="{FF2B5EF4-FFF2-40B4-BE49-F238E27FC236}">
                <a16:creationId xmlns:a16="http://schemas.microsoft.com/office/drawing/2014/main" id="{68E754CE-3606-45D9-892A-0F8C33860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5623" y="2734387"/>
            <a:ext cx="785301" cy="76511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6694A56-934E-45B5-A3DB-732E52D81E4B}"/>
              </a:ext>
            </a:extLst>
          </p:cNvPr>
          <p:cNvCxnSpPr>
            <a:stCxn id="6" idx="0"/>
            <a:endCxn id="6" idx="2"/>
          </p:cNvCxnSpPr>
          <p:nvPr/>
        </p:nvCxnSpPr>
        <p:spPr>
          <a:xfrm>
            <a:off x="6747065" y="1352690"/>
            <a:ext cx="0" cy="1935099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536B679-DA70-4E54-818C-25DC3FECB67B}"/>
              </a:ext>
            </a:extLst>
          </p:cNvPr>
          <p:cNvSpPr txBox="1"/>
          <p:nvPr/>
        </p:nvSpPr>
        <p:spPr>
          <a:xfrm>
            <a:off x="7351331" y="2918457"/>
            <a:ext cx="68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18" name="Picture 17" descr="A picture containing shape&#10;&#10;Description automatically generated">
            <a:extLst>
              <a:ext uri="{FF2B5EF4-FFF2-40B4-BE49-F238E27FC236}">
                <a16:creationId xmlns:a16="http://schemas.microsoft.com/office/drawing/2014/main" id="{2C6AC354-7213-4D86-87C6-87802CADE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8079" y="2918457"/>
            <a:ext cx="791337" cy="5275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FAF4BCF-B150-40F6-AEC0-D652780FBC3F}"/>
              </a:ext>
            </a:extLst>
          </p:cNvPr>
          <p:cNvSpPr txBox="1"/>
          <p:nvPr/>
        </p:nvSpPr>
        <p:spPr>
          <a:xfrm>
            <a:off x="5921119" y="3208977"/>
            <a:ext cx="603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0261886-4520-40F5-A50F-F15A8995FF74}"/>
              </a:ext>
            </a:extLst>
          </p:cNvPr>
          <p:cNvCxnSpPr/>
          <p:nvPr/>
        </p:nvCxnSpPr>
        <p:spPr>
          <a:xfrm flipV="1">
            <a:off x="5928839" y="2734387"/>
            <a:ext cx="294032" cy="36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0A0F6B4-5364-4F97-BBAD-E3D3866D1625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7351331" y="2624997"/>
            <a:ext cx="342900" cy="293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Picture 33" descr="A cookie with a face on it&#10;&#10;Description automatically generated with medium confidence">
            <a:extLst>
              <a:ext uri="{FF2B5EF4-FFF2-40B4-BE49-F238E27FC236}">
                <a16:creationId xmlns:a16="http://schemas.microsoft.com/office/drawing/2014/main" id="{9486FA54-5186-40B9-87BC-AAD4AE8CC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143" y="3636615"/>
            <a:ext cx="2580132" cy="1935099"/>
          </a:xfrm>
          <a:prstGeom prst="rect">
            <a:avLst/>
          </a:prstGeom>
        </p:spPr>
      </p:pic>
      <p:pic>
        <p:nvPicPr>
          <p:cNvPr id="35" name="Picture 34" descr="A picture containing knife, weapon&#10;&#10;Description automatically generated">
            <a:extLst>
              <a:ext uri="{FF2B5EF4-FFF2-40B4-BE49-F238E27FC236}">
                <a16:creationId xmlns:a16="http://schemas.microsoft.com/office/drawing/2014/main" id="{8CC36D89-66EA-4B67-84DA-33DF91D82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671" y="5018312"/>
            <a:ext cx="785301" cy="765110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C88F383-DAE5-4A92-AE0D-09CD1DDC1834}"/>
              </a:ext>
            </a:extLst>
          </p:cNvPr>
          <p:cNvCxnSpPr>
            <a:cxnSpLocks/>
          </p:cNvCxnSpPr>
          <p:nvPr/>
        </p:nvCxnSpPr>
        <p:spPr>
          <a:xfrm>
            <a:off x="7131113" y="3636615"/>
            <a:ext cx="0" cy="1935099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DE3773B-8EA4-4176-B390-D0C23C81941B}"/>
              </a:ext>
            </a:extLst>
          </p:cNvPr>
          <p:cNvSpPr txBox="1"/>
          <p:nvPr/>
        </p:nvSpPr>
        <p:spPr>
          <a:xfrm>
            <a:off x="7735379" y="5202382"/>
            <a:ext cx="68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38" name="Picture 37" descr="A picture containing shape&#10;&#10;Description automatically generated">
            <a:extLst>
              <a:ext uri="{FF2B5EF4-FFF2-40B4-BE49-F238E27FC236}">
                <a16:creationId xmlns:a16="http://schemas.microsoft.com/office/drawing/2014/main" id="{363D9BE8-4AC1-48CE-81B0-382D790C1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8079" y="5202382"/>
            <a:ext cx="791337" cy="52755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4067DB1-603C-48A2-B730-C77134E4DE82}"/>
              </a:ext>
            </a:extLst>
          </p:cNvPr>
          <p:cNvSpPr txBox="1"/>
          <p:nvPr/>
        </p:nvSpPr>
        <p:spPr>
          <a:xfrm>
            <a:off x="5921119" y="5492902"/>
            <a:ext cx="603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94529EB-3912-4B0D-B940-37B2ED165642}"/>
              </a:ext>
            </a:extLst>
          </p:cNvPr>
          <p:cNvCxnSpPr/>
          <p:nvPr/>
        </p:nvCxnSpPr>
        <p:spPr>
          <a:xfrm flipV="1">
            <a:off x="5928839" y="5018312"/>
            <a:ext cx="294032" cy="36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77D80B9-D5C6-4A90-8622-244BFB0059B1}"/>
              </a:ext>
            </a:extLst>
          </p:cNvPr>
          <p:cNvCxnSpPr>
            <a:cxnSpLocks/>
            <a:stCxn id="37" idx="0"/>
          </p:cNvCxnSpPr>
          <p:nvPr/>
        </p:nvCxnSpPr>
        <p:spPr>
          <a:xfrm flipH="1" flipV="1">
            <a:off x="7440104" y="4853556"/>
            <a:ext cx="638175" cy="348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Picture 43" descr="Icon&#10;&#10;Description automatically generated">
            <a:extLst>
              <a:ext uri="{FF2B5EF4-FFF2-40B4-BE49-F238E27FC236}">
                <a16:creationId xmlns:a16="http://schemas.microsoft.com/office/drawing/2014/main" id="{132484DC-1378-44EC-9F4D-C73F81B383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3258" y="4300154"/>
            <a:ext cx="438912" cy="438912"/>
          </a:xfrm>
          <a:prstGeom prst="rect">
            <a:avLst/>
          </a:prstGeom>
        </p:spPr>
      </p:pic>
      <p:pic>
        <p:nvPicPr>
          <p:cNvPr id="46" name="Picture 45" descr="A picture containing text&#10;&#10;Description automatically generated">
            <a:extLst>
              <a:ext uri="{FF2B5EF4-FFF2-40B4-BE49-F238E27FC236}">
                <a16:creationId xmlns:a16="http://schemas.microsoft.com/office/drawing/2014/main" id="{D81D08EB-94A0-4EF3-8DED-CF15F5B694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6937" y="5038120"/>
            <a:ext cx="1847788" cy="165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987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37" grpId="0"/>
      <p:bldP spid="3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❓ Question Mark Emoji — Meaning, Copy &amp; Paste">
            <a:extLst>
              <a:ext uri="{FF2B5EF4-FFF2-40B4-BE49-F238E27FC236}">
                <a16:creationId xmlns:a16="http://schemas.microsoft.com/office/drawing/2014/main" id="{48666643-FC50-4E6F-907C-298840741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136" y="3674655"/>
            <a:ext cx="323851" cy="323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888E73C-0C1C-43E8-9902-17C0F9CA0342}"/>
              </a:ext>
            </a:extLst>
          </p:cNvPr>
          <p:cNvSpPr/>
          <p:nvPr/>
        </p:nvSpPr>
        <p:spPr>
          <a:xfrm>
            <a:off x="457200" y="5207160"/>
            <a:ext cx="8010525" cy="323850"/>
          </a:xfrm>
          <a:prstGeom prst="rect">
            <a:avLst/>
          </a:prstGeom>
          <a:gradFill>
            <a:gsLst>
              <a:gs pos="0">
                <a:srgbClr val="FF0000"/>
              </a:gs>
              <a:gs pos="14000">
                <a:srgbClr val="FF0000"/>
              </a:gs>
              <a:gs pos="86000">
                <a:srgbClr val="00B050"/>
              </a:gs>
              <a:gs pos="85000">
                <a:schemeClr val="bg1"/>
              </a:gs>
              <a:gs pos="15000">
                <a:schemeClr val="bg1"/>
              </a:gs>
              <a:gs pos="100000">
                <a:srgbClr val="00B050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718804-D6FE-43FE-9888-7E46CD7E1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Existence of EF, EF1, </a:t>
            </a:r>
            <a:r>
              <a:rPr lang="en-US" dirty="0" err="1"/>
              <a:t>EFx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B57C45-9D54-4C7D-AB7C-2B71D0135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3DB524-9811-4D5B-9074-ECC741FE38D6}"/>
              </a:ext>
            </a:extLst>
          </p:cNvPr>
          <p:cNvSpPr txBox="1"/>
          <p:nvPr/>
        </p:nvSpPr>
        <p:spPr>
          <a:xfrm>
            <a:off x="352425" y="5531010"/>
            <a:ext cx="14001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Might not exist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E40177-4BE7-4DA5-8133-3C26C1EB699A}"/>
              </a:ext>
            </a:extLst>
          </p:cNvPr>
          <p:cNvSpPr txBox="1"/>
          <p:nvPr/>
        </p:nvSpPr>
        <p:spPr>
          <a:xfrm>
            <a:off x="7407275" y="5506126"/>
            <a:ext cx="14001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Always exists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E1121F-CBB3-4AFF-8D8D-6FDC54D0E3E2}"/>
              </a:ext>
            </a:extLst>
          </p:cNvPr>
          <p:cNvSpPr/>
          <p:nvPr/>
        </p:nvSpPr>
        <p:spPr>
          <a:xfrm>
            <a:off x="457200" y="5207160"/>
            <a:ext cx="8010525" cy="323850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rgbClr val="FFC000"/>
              </a:gs>
              <a:gs pos="100000">
                <a:srgbClr val="00B050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D40C9E-DF81-4F8D-B4ED-7B058ED11269}"/>
              </a:ext>
            </a:extLst>
          </p:cNvPr>
          <p:cNvSpPr txBox="1"/>
          <p:nvPr/>
        </p:nvSpPr>
        <p:spPr>
          <a:xfrm>
            <a:off x="927496" y="2307193"/>
            <a:ext cx="1259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Envy 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B2D973-A657-4561-B2C6-FEB5DADDEA05}"/>
              </a:ext>
            </a:extLst>
          </p:cNvPr>
          <p:cNvSpPr txBox="1"/>
          <p:nvPr/>
        </p:nvSpPr>
        <p:spPr>
          <a:xfrm>
            <a:off x="6509146" y="2030194"/>
            <a:ext cx="12596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Envy free up to one good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381BF-605A-46A5-873D-656DEBDE67AC}"/>
              </a:ext>
            </a:extLst>
          </p:cNvPr>
          <p:cNvSpPr txBox="1"/>
          <p:nvPr/>
        </p:nvSpPr>
        <p:spPr>
          <a:xfrm>
            <a:off x="3942159" y="2030194"/>
            <a:ext cx="12596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Envy free up to any one good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4B4BDC-9244-420A-9D3C-8A393F39BF24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1052512" y="2676525"/>
            <a:ext cx="504825" cy="24479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19F007-120A-48C1-8F5F-347DDE191BE5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7138987" y="2953524"/>
            <a:ext cx="700088" cy="210425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2" name="Picture 4" descr="smiley face question mark - Cerca amb Google | Funny emoticons, Funny emoji,  Smiley">
            <a:extLst>
              <a:ext uri="{FF2B5EF4-FFF2-40B4-BE49-F238E27FC236}">
                <a16:creationId xmlns:a16="http://schemas.microsoft.com/office/drawing/2014/main" id="{A4405179-8993-418F-826D-37BB89AE7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033" y="1673703"/>
            <a:ext cx="604837" cy="682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9F0515F-627A-4C8D-BFA6-FBE902272F62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4572000" y="2953524"/>
            <a:ext cx="0" cy="210425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2119389-217F-4B33-B22D-941B439D5CE4}"/>
              </a:ext>
            </a:extLst>
          </p:cNvPr>
          <p:cNvSpPr txBox="1"/>
          <p:nvPr/>
        </p:nvSpPr>
        <p:spPr>
          <a:xfrm>
            <a:off x="3590925" y="5516327"/>
            <a:ext cx="27241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Always exists in some notable cases.</a:t>
            </a:r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3C5081-DD16-4D20-B728-F9FD3F185424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4572000" y="2953524"/>
            <a:ext cx="3014662" cy="2104251"/>
          </a:xfrm>
          <a:prstGeom prst="straightConnector1">
            <a:avLst/>
          </a:prstGeom>
          <a:ln w="381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5EF5402-1776-4AC7-8D46-45D1B5DCCC2C}"/>
              </a:ext>
            </a:extLst>
          </p:cNvPr>
          <p:cNvSpPr txBox="1"/>
          <p:nvPr/>
        </p:nvSpPr>
        <p:spPr>
          <a:xfrm>
            <a:off x="3903165" y="3631575"/>
            <a:ext cx="88999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This at least holds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5D3EB09-A36B-494A-A355-8900A9972965}"/>
              </a:ext>
            </a:extLst>
          </p:cNvPr>
          <p:cNvSpPr txBox="1"/>
          <p:nvPr/>
        </p:nvSpPr>
        <p:spPr>
          <a:xfrm>
            <a:off x="5146178" y="3677919"/>
            <a:ext cx="7887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Might be true</a:t>
            </a:r>
          </a:p>
        </p:txBody>
      </p:sp>
      <p:pic>
        <p:nvPicPr>
          <p:cNvPr id="2056" name="Picture 8" descr="✔️ Heavy Check Mark Emoji Meaning with Pictures: from A to Z">
            <a:extLst>
              <a:ext uri="{FF2B5EF4-FFF2-40B4-BE49-F238E27FC236}">
                <a16:creationId xmlns:a16="http://schemas.microsoft.com/office/drawing/2014/main" id="{3AA6DACF-67A4-46A1-A6FD-5328FC9F7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563" y="3920886"/>
            <a:ext cx="214312" cy="21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32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3" grpId="0"/>
      <p:bldP spid="14" grpId="0"/>
      <p:bldP spid="28" grpId="0"/>
      <p:bldP spid="32" grpId="0"/>
      <p:bldP spid="3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rill Vector Graphic by hellopixelzstudio · Creative Fabrica">
            <a:extLst>
              <a:ext uri="{FF2B5EF4-FFF2-40B4-BE49-F238E27FC236}">
                <a16:creationId xmlns:a16="http://schemas.microsoft.com/office/drawing/2014/main" id="{E03AF699-89BB-448D-8747-5BDBADF04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23" y="3501565"/>
            <a:ext cx="800100" cy="53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186F6C-5B6F-4572-81BD-13EE2ADF2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Leximin</a:t>
            </a:r>
            <a:r>
              <a:rPr lang="en-US" dirty="0"/>
              <a:t>-Compare algorithm (2 agents)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B15DF-8F38-4E79-9416-B2DA24DCD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3895725" cy="43735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Given two allocations A, B:</a:t>
            </a:r>
          </a:p>
          <a:p>
            <a:r>
              <a:rPr lang="en-US" b="0" dirty="0"/>
              <a:t>1. Order the players by how much they like their bundle (least first).</a:t>
            </a:r>
          </a:p>
          <a:p>
            <a:r>
              <a:rPr lang="en-US" b="0" dirty="0"/>
              <a:t>2. Pop of the first in each list.</a:t>
            </a:r>
          </a:p>
          <a:p>
            <a:r>
              <a:rPr lang="en-US" b="0" dirty="0"/>
              <a:t>3. Find their value of the allocation.</a:t>
            </a:r>
          </a:p>
          <a:p>
            <a:r>
              <a:rPr lang="en-US" b="0" dirty="0">
                <a:solidFill>
                  <a:schemeClr val="bg1"/>
                </a:solidFill>
              </a:rPr>
              <a:t>4. If one value is better, output that allocation. Else, continue popping and comparing.</a:t>
            </a:r>
          </a:p>
          <a:p>
            <a:endParaRPr lang="en-US" b="0" dirty="0"/>
          </a:p>
          <a:p>
            <a:r>
              <a:rPr lang="en-US" b="0" dirty="0">
                <a:solidFill>
                  <a:schemeClr val="bg1"/>
                </a:solidFill>
              </a:rPr>
              <a:t>Idea: Brute force to find the best of all possible allocations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74C35-EDE2-49B4-8399-110101DFC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F8597F99-36C5-42E9-90CF-39496AFC79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079669"/>
              </p:ext>
            </p:extLst>
          </p:nvPr>
        </p:nvGraphicFramePr>
        <p:xfrm>
          <a:off x="4451349" y="1524318"/>
          <a:ext cx="397192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4385">
                  <a:extLst>
                    <a:ext uri="{9D8B030D-6E8A-4147-A177-3AD203B41FA5}">
                      <a16:colId xmlns:a16="http://schemas.microsoft.com/office/drawing/2014/main" val="2654841029"/>
                    </a:ext>
                  </a:extLst>
                </a:gridCol>
                <a:gridCol w="794385">
                  <a:extLst>
                    <a:ext uri="{9D8B030D-6E8A-4147-A177-3AD203B41FA5}">
                      <a16:colId xmlns:a16="http://schemas.microsoft.com/office/drawing/2014/main" val="2275525659"/>
                    </a:ext>
                  </a:extLst>
                </a:gridCol>
                <a:gridCol w="794385">
                  <a:extLst>
                    <a:ext uri="{9D8B030D-6E8A-4147-A177-3AD203B41FA5}">
                      <a16:colId xmlns:a16="http://schemas.microsoft.com/office/drawing/2014/main" val="840257741"/>
                    </a:ext>
                  </a:extLst>
                </a:gridCol>
                <a:gridCol w="794385">
                  <a:extLst>
                    <a:ext uri="{9D8B030D-6E8A-4147-A177-3AD203B41FA5}">
                      <a16:colId xmlns:a16="http://schemas.microsoft.com/office/drawing/2014/main" val="2189853138"/>
                    </a:ext>
                  </a:extLst>
                </a:gridCol>
                <a:gridCol w="794385">
                  <a:extLst>
                    <a:ext uri="{9D8B030D-6E8A-4147-A177-3AD203B41FA5}">
                      <a16:colId xmlns:a16="http://schemas.microsoft.com/office/drawing/2014/main" val="680718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Drill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981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5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673018"/>
                  </a:ext>
                </a:extLst>
              </a:tr>
            </a:tbl>
          </a:graphicData>
        </a:graphic>
      </p:graphicFrame>
      <p:pic>
        <p:nvPicPr>
          <p:cNvPr id="11" name="Picture 2" descr="Person Image Icon #219678 - Free Icons Library">
            <a:extLst>
              <a:ext uri="{FF2B5EF4-FFF2-40B4-BE49-F238E27FC236}">
                <a16:creationId xmlns:a16="http://schemas.microsoft.com/office/drawing/2014/main" id="{EA0625EB-AD17-4EBC-8F5B-89E8B0A05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443" y="2713722"/>
            <a:ext cx="264184" cy="36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mage Icon #219678 - Free Icons Library">
            <a:extLst>
              <a:ext uri="{FF2B5EF4-FFF2-40B4-BE49-F238E27FC236}">
                <a16:creationId xmlns:a16="http://schemas.microsoft.com/office/drawing/2014/main" id="{BD95FA98-CE87-4584-A97F-6BE6FA087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106" y="2701554"/>
            <a:ext cx="264184" cy="36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A01D8C-DD65-44A9-8264-1CD86AE8370B}"/>
              </a:ext>
            </a:extLst>
          </p:cNvPr>
          <p:cNvSpPr txBox="1"/>
          <p:nvPr/>
        </p:nvSpPr>
        <p:spPr>
          <a:xfrm>
            <a:off x="4615396" y="3013656"/>
            <a:ext cx="652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/>
              <a:t>Alex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9C0B98-1F3B-4208-ACD0-07A5E39B0220}"/>
              </a:ext>
            </a:extLst>
          </p:cNvPr>
          <p:cNvSpPr txBox="1"/>
          <p:nvPr/>
        </p:nvSpPr>
        <p:spPr>
          <a:xfrm>
            <a:off x="5242087" y="3010234"/>
            <a:ext cx="733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/>
              <a:t>Tasha</a:t>
            </a:r>
            <a:endParaRPr lang="en-US" sz="1400" dirty="0"/>
          </a:p>
        </p:txBody>
      </p:sp>
      <p:pic>
        <p:nvPicPr>
          <p:cNvPr id="3076" name="Picture 4" descr="Pin on card">
            <a:extLst>
              <a:ext uri="{FF2B5EF4-FFF2-40B4-BE49-F238E27FC236}">
                <a16:creationId xmlns:a16="http://schemas.microsoft.com/office/drawing/2014/main" id="{BB99695B-E307-4AB4-AA55-DE5C8C691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926" y="3566768"/>
            <a:ext cx="375548" cy="40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12,128 Nail Work Tool Illustrations &amp; Clip Art - iStock">
            <a:extLst>
              <a:ext uri="{FF2B5EF4-FFF2-40B4-BE49-F238E27FC236}">
                <a16:creationId xmlns:a16="http://schemas.microsoft.com/office/drawing/2014/main" id="{2B1CDE6B-72ED-4712-9AA2-3DB0FF3EB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642" y="3485095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Wood Board Wooden - Free vector graphic on Pixabay">
            <a:extLst>
              <a:ext uri="{FF2B5EF4-FFF2-40B4-BE49-F238E27FC236}">
                <a16:creationId xmlns:a16="http://schemas.microsoft.com/office/drawing/2014/main" id="{B03E578F-62E8-49D9-B5E3-F5E5D7F1F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060" y="3653505"/>
            <a:ext cx="4572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CD24E5B-6E0C-4C7C-B66F-D0C9CF59A709}"/>
              </a:ext>
            </a:extLst>
          </p:cNvPr>
          <p:cNvSpPr txBox="1"/>
          <p:nvPr/>
        </p:nvSpPr>
        <p:spPr>
          <a:xfrm>
            <a:off x="4509217" y="3968842"/>
            <a:ext cx="1764506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Allocation A</a:t>
            </a:r>
          </a:p>
          <a:p>
            <a:r>
              <a:rPr lang="en-US" sz="1400" b="0" dirty="0"/>
              <a:t>Alex</a:t>
            </a:r>
            <a:r>
              <a:rPr lang="en-US" sz="1400" dirty="0"/>
              <a:t>’s value: 5</a:t>
            </a:r>
          </a:p>
          <a:p>
            <a:r>
              <a:rPr lang="en-US" sz="1400" b="0" dirty="0"/>
              <a:t>Tasha’s value: </a:t>
            </a:r>
            <a:r>
              <a:rPr lang="en-US" sz="1400" dirty="0"/>
              <a:t>5</a:t>
            </a:r>
            <a:endParaRPr lang="en-US" sz="1400" b="0" dirty="0"/>
          </a:p>
          <a:p>
            <a:endParaRPr lang="en-US" sz="1400" dirty="0"/>
          </a:p>
          <a:p>
            <a:r>
              <a:rPr lang="en-US" sz="1400" b="0" dirty="0"/>
              <a:t>[Tasha, Alex]</a:t>
            </a:r>
            <a:endParaRPr lang="en-US" sz="1400" dirty="0"/>
          </a:p>
          <a:p>
            <a:r>
              <a:rPr lang="en-US" sz="1400" dirty="0"/>
              <a:t>Tasha</a:t>
            </a:r>
            <a:endParaRPr lang="en-US" dirty="0"/>
          </a:p>
        </p:txBody>
      </p:sp>
      <p:pic>
        <p:nvPicPr>
          <p:cNvPr id="21" name="Picture 10" descr="Drill Vector Graphic by hellopixelzstudio · Creative Fabrica">
            <a:extLst>
              <a:ext uri="{FF2B5EF4-FFF2-40B4-BE49-F238E27FC236}">
                <a16:creationId xmlns:a16="http://schemas.microsoft.com/office/drawing/2014/main" id="{4247B4A3-4BD7-4A03-AB34-DD77D3A59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005" y="3505747"/>
            <a:ext cx="800100" cy="53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Person Image Icon #219678 - Free Icons Library">
            <a:extLst>
              <a:ext uri="{FF2B5EF4-FFF2-40B4-BE49-F238E27FC236}">
                <a16:creationId xmlns:a16="http://schemas.microsoft.com/office/drawing/2014/main" id="{66F41C41-832D-4ABA-9543-9C7D4C82C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058" y="2717904"/>
            <a:ext cx="264184" cy="36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Person Image Icon #219678 - Free Icons Library">
            <a:extLst>
              <a:ext uri="{FF2B5EF4-FFF2-40B4-BE49-F238E27FC236}">
                <a16:creationId xmlns:a16="http://schemas.microsoft.com/office/drawing/2014/main" id="{39BBEE48-B147-4901-897E-DE7F9C0E5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721" y="2705736"/>
            <a:ext cx="264184" cy="36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6543014-6062-4B1C-991F-8075027A8103}"/>
              </a:ext>
            </a:extLst>
          </p:cNvPr>
          <p:cNvSpPr txBox="1"/>
          <p:nvPr/>
        </p:nvSpPr>
        <p:spPr>
          <a:xfrm>
            <a:off x="6780011" y="3017838"/>
            <a:ext cx="652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/>
              <a:t>Alex</a:t>
            </a:r>
            <a:endParaRPr 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A250CF-517A-4E42-9A56-F5DC842A6DC3}"/>
              </a:ext>
            </a:extLst>
          </p:cNvPr>
          <p:cNvSpPr txBox="1"/>
          <p:nvPr/>
        </p:nvSpPr>
        <p:spPr>
          <a:xfrm>
            <a:off x="7406702" y="3014416"/>
            <a:ext cx="733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/>
              <a:t>Tasha</a:t>
            </a:r>
            <a:endParaRPr lang="en-US" sz="1400" dirty="0"/>
          </a:p>
        </p:txBody>
      </p:sp>
      <p:pic>
        <p:nvPicPr>
          <p:cNvPr id="26" name="Picture 4" descr="Pin on card">
            <a:extLst>
              <a:ext uri="{FF2B5EF4-FFF2-40B4-BE49-F238E27FC236}">
                <a16:creationId xmlns:a16="http://schemas.microsoft.com/office/drawing/2014/main" id="{AC6FCFD0-F8D4-43FF-BB31-A37BFFC5F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541" y="3570950"/>
            <a:ext cx="375548" cy="40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12,128 Nail Work Tool Illustrations &amp; Clip Art - iStock">
            <a:extLst>
              <a:ext uri="{FF2B5EF4-FFF2-40B4-BE49-F238E27FC236}">
                <a16:creationId xmlns:a16="http://schemas.microsoft.com/office/drawing/2014/main" id="{65FB8DC7-2577-46F3-8ABF-F25D03A50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257" y="3489277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Wood Board Wooden - Free vector graphic on Pixabay">
            <a:extLst>
              <a:ext uri="{FF2B5EF4-FFF2-40B4-BE49-F238E27FC236}">
                <a16:creationId xmlns:a16="http://schemas.microsoft.com/office/drawing/2014/main" id="{83E18F3A-9368-45CE-8411-159D59BF5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675" y="3657687"/>
            <a:ext cx="4572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3CB2F1F-2DC2-4463-83E1-63D30B2A5936}"/>
              </a:ext>
            </a:extLst>
          </p:cNvPr>
          <p:cNvSpPr txBox="1"/>
          <p:nvPr/>
        </p:nvSpPr>
        <p:spPr>
          <a:xfrm>
            <a:off x="6673832" y="3973024"/>
            <a:ext cx="1764506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Allocation B </a:t>
            </a:r>
          </a:p>
          <a:p>
            <a:r>
              <a:rPr lang="en-US" sz="1400" dirty="0"/>
              <a:t>Alex’s value: 5</a:t>
            </a:r>
          </a:p>
          <a:p>
            <a:r>
              <a:rPr lang="en-US" sz="1400" dirty="0"/>
              <a:t>Tasha’s value: 6</a:t>
            </a:r>
          </a:p>
          <a:p>
            <a:endParaRPr lang="en-US" sz="1400" dirty="0"/>
          </a:p>
          <a:p>
            <a:r>
              <a:rPr lang="en-US" sz="1400" dirty="0"/>
              <a:t>[Alex, Tasha]</a:t>
            </a:r>
          </a:p>
          <a:p>
            <a:r>
              <a:rPr lang="en-US" sz="1400" dirty="0"/>
              <a:t>Alex</a:t>
            </a:r>
          </a:p>
          <a:p>
            <a:endParaRPr lang="en-US" sz="14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0459A1-3868-4B23-8D6F-71A16C1F8C51}"/>
              </a:ext>
            </a:extLst>
          </p:cNvPr>
          <p:cNvCxnSpPr>
            <a:cxnSpLocks/>
            <a:endCxn id="3076" idx="0"/>
          </p:cNvCxnSpPr>
          <p:nvPr/>
        </p:nvCxnSpPr>
        <p:spPr>
          <a:xfrm flipH="1">
            <a:off x="4501700" y="3277440"/>
            <a:ext cx="317426" cy="289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85FE40D-CA01-4B40-B0C5-15F6D66E8B67}"/>
              </a:ext>
            </a:extLst>
          </p:cNvPr>
          <p:cNvCxnSpPr>
            <a:cxnSpLocks/>
          </p:cNvCxnSpPr>
          <p:nvPr/>
        </p:nvCxnSpPr>
        <p:spPr>
          <a:xfrm>
            <a:off x="4819126" y="3291464"/>
            <a:ext cx="603534" cy="342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D8919ED-4ED5-459D-BC04-FA514641FE89}"/>
              </a:ext>
            </a:extLst>
          </p:cNvPr>
          <p:cNvCxnSpPr>
            <a:cxnSpLocks/>
          </p:cNvCxnSpPr>
          <p:nvPr/>
        </p:nvCxnSpPr>
        <p:spPr>
          <a:xfrm flipH="1">
            <a:off x="5000627" y="3236338"/>
            <a:ext cx="472996" cy="330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789E4DD-B922-4B15-B096-4CF6124B036F}"/>
              </a:ext>
            </a:extLst>
          </p:cNvPr>
          <p:cNvCxnSpPr>
            <a:cxnSpLocks/>
          </p:cNvCxnSpPr>
          <p:nvPr/>
        </p:nvCxnSpPr>
        <p:spPr>
          <a:xfrm>
            <a:off x="5473623" y="3236338"/>
            <a:ext cx="232667" cy="334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DB5A6D-0924-4721-A1E7-D18B36506519}"/>
              </a:ext>
            </a:extLst>
          </p:cNvPr>
          <p:cNvCxnSpPr>
            <a:cxnSpLocks/>
          </p:cNvCxnSpPr>
          <p:nvPr/>
        </p:nvCxnSpPr>
        <p:spPr>
          <a:xfrm>
            <a:off x="7009665" y="3272414"/>
            <a:ext cx="929376" cy="373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EDC6A35-BA57-4E9E-909D-29509EFAEDA7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6666315" y="3269853"/>
            <a:ext cx="957755" cy="301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154D0DA-E82A-4577-A666-B152A7A9C6B3}"/>
              </a:ext>
            </a:extLst>
          </p:cNvPr>
          <p:cNvCxnSpPr>
            <a:cxnSpLocks/>
          </p:cNvCxnSpPr>
          <p:nvPr/>
        </p:nvCxnSpPr>
        <p:spPr>
          <a:xfrm flipH="1">
            <a:off x="7164773" y="3277440"/>
            <a:ext cx="451806" cy="312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3996C17-A920-4523-885E-1AE20B3E6CBF}"/>
              </a:ext>
            </a:extLst>
          </p:cNvPr>
          <p:cNvCxnSpPr>
            <a:cxnSpLocks/>
          </p:cNvCxnSpPr>
          <p:nvPr/>
        </p:nvCxnSpPr>
        <p:spPr>
          <a:xfrm flipH="1">
            <a:off x="7606721" y="3277440"/>
            <a:ext cx="19446" cy="380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012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4" grpId="0"/>
      <p:bldP spid="2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rill Vector Graphic by hellopixelzstudio · Creative Fabrica">
            <a:extLst>
              <a:ext uri="{FF2B5EF4-FFF2-40B4-BE49-F238E27FC236}">
                <a16:creationId xmlns:a16="http://schemas.microsoft.com/office/drawing/2014/main" id="{E03AF699-89BB-448D-8747-5BDBADF04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23" y="3501565"/>
            <a:ext cx="800100" cy="53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186F6C-5B6F-4572-81BD-13EE2ADF2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Leximin</a:t>
            </a:r>
            <a:r>
              <a:rPr lang="en-US" dirty="0"/>
              <a:t>-Compare algorithm (2 agents)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B15DF-8F38-4E79-9416-B2DA24DCD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3895725" cy="43735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Given two allocations A, B:</a:t>
            </a:r>
          </a:p>
          <a:p>
            <a:r>
              <a:rPr lang="en-US" b="0" dirty="0"/>
              <a:t>1. Order the players by how much they like their bundle (least first)</a:t>
            </a:r>
          </a:p>
          <a:p>
            <a:r>
              <a:rPr lang="en-US" b="0" dirty="0"/>
              <a:t>2. Pop of the first in each list.</a:t>
            </a:r>
          </a:p>
          <a:p>
            <a:r>
              <a:rPr lang="en-US" b="0" dirty="0"/>
              <a:t>3. Find their value of the allocation.</a:t>
            </a:r>
          </a:p>
          <a:p>
            <a:r>
              <a:rPr lang="en-US" b="0" dirty="0"/>
              <a:t>4. If one value is better, output that allocation. Else, continue popping and comparing.</a:t>
            </a:r>
          </a:p>
          <a:p>
            <a:endParaRPr lang="en-US" b="0" dirty="0"/>
          </a:p>
          <a:p>
            <a:r>
              <a:rPr lang="en-US" b="0" dirty="0"/>
              <a:t>Idea: Find the best of all possible allocations</a:t>
            </a:r>
          </a:p>
          <a:p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74C35-EDE2-49B4-8399-110101DFC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F8597F99-36C5-42E9-90CF-39496AFC79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063806"/>
              </p:ext>
            </p:extLst>
          </p:nvPr>
        </p:nvGraphicFramePr>
        <p:xfrm>
          <a:off x="4451349" y="1524318"/>
          <a:ext cx="397192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4385">
                  <a:extLst>
                    <a:ext uri="{9D8B030D-6E8A-4147-A177-3AD203B41FA5}">
                      <a16:colId xmlns:a16="http://schemas.microsoft.com/office/drawing/2014/main" val="2654841029"/>
                    </a:ext>
                  </a:extLst>
                </a:gridCol>
                <a:gridCol w="794385">
                  <a:extLst>
                    <a:ext uri="{9D8B030D-6E8A-4147-A177-3AD203B41FA5}">
                      <a16:colId xmlns:a16="http://schemas.microsoft.com/office/drawing/2014/main" val="2275525659"/>
                    </a:ext>
                  </a:extLst>
                </a:gridCol>
                <a:gridCol w="794385">
                  <a:extLst>
                    <a:ext uri="{9D8B030D-6E8A-4147-A177-3AD203B41FA5}">
                      <a16:colId xmlns:a16="http://schemas.microsoft.com/office/drawing/2014/main" val="840257741"/>
                    </a:ext>
                  </a:extLst>
                </a:gridCol>
                <a:gridCol w="794385">
                  <a:extLst>
                    <a:ext uri="{9D8B030D-6E8A-4147-A177-3AD203B41FA5}">
                      <a16:colId xmlns:a16="http://schemas.microsoft.com/office/drawing/2014/main" val="2189853138"/>
                    </a:ext>
                  </a:extLst>
                </a:gridCol>
                <a:gridCol w="794385">
                  <a:extLst>
                    <a:ext uri="{9D8B030D-6E8A-4147-A177-3AD203B41FA5}">
                      <a16:colId xmlns:a16="http://schemas.microsoft.com/office/drawing/2014/main" val="680718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Drill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981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5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673018"/>
                  </a:ext>
                </a:extLst>
              </a:tr>
            </a:tbl>
          </a:graphicData>
        </a:graphic>
      </p:graphicFrame>
      <p:pic>
        <p:nvPicPr>
          <p:cNvPr id="11" name="Picture 2" descr="Person Image Icon #219678 - Free Icons Library">
            <a:extLst>
              <a:ext uri="{FF2B5EF4-FFF2-40B4-BE49-F238E27FC236}">
                <a16:creationId xmlns:a16="http://schemas.microsoft.com/office/drawing/2014/main" id="{EA0625EB-AD17-4EBC-8F5B-89E8B0A05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443" y="2713722"/>
            <a:ext cx="264184" cy="36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mage Icon #219678 - Free Icons Library">
            <a:extLst>
              <a:ext uri="{FF2B5EF4-FFF2-40B4-BE49-F238E27FC236}">
                <a16:creationId xmlns:a16="http://schemas.microsoft.com/office/drawing/2014/main" id="{BD95FA98-CE87-4584-A97F-6BE6FA087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106" y="2701554"/>
            <a:ext cx="264184" cy="36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A01D8C-DD65-44A9-8264-1CD86AE8370B}"/>
              </a:ext>
            </a:extLst>
          </p:cNvPr>
          <p:cNvSpPr txBox="1"/>
          <p:nvPr/>
        </p:nvSpPr>
        <p:spPr>
          <a:xfrm>
            <a:off x="4615396" y="3013656"/>
            <a:ext cx="652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/>
              <a:t>Alex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9C0B98-1F3B-4208-ACD0-07A5E39B0220}"/>
              </a:ext>
            </a:extLst>
          </p:cNvPr>
          <p:cNvSpPr txBox="1"/>
          <p:nvPr/>
        </p:nvSpPr>
        <p:spPr>
          <a:xfrm>
            <a:off x="5242087" y="3010234"/>
            <a:ext cx="733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/>
              <a:t>Tasha</a:t>
            </a:r>
            <a:endParaRPr lang="en-US" sz="1400" dirty="0"/>
          </a:p>
        </p:txBody>
      </p:sp>
      <p:pic>
        <p:nvPicPr>
          <p:cNvPr id="3076" name="Picture 4" descr="Pin on card">
            <a:extLst>
              <a:ext uri="{FF2B5EF4-FFF2-40B4-BE49-F238E27FC236}">
                <a16:creationId xmlns:a16="http://schemas.microsoft.com/office/drawing/2014/main" id="{BB99695B-E307-4AB4-AA55-DE5C8C691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926" y="3566768"/>
            <a:ext cx="375548" cy="40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12,128 Nail Work Tool Illustrations &amp; Clip Art - iStock">
            <a:extLst>
              <a:ext uri="{FF2B5EF4-FFF2-40B4-BE49-F238E27FC236}">
                <a16:creationId xmlns:a16="http://schemas.microsoft.com/office/drawing/2014/main" id="{2B1CDE6B-72ED-4712-9AA2-3DB0FF3EB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642" y="3485095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Wood Board Wooden - Free vector graphic on Pixabay">
            <a:extLst>
              <a:ext uri="{FF2B5EF4-FFF2-40B4-BE49-F238E27FC236}">
                <a16:creationId xmlns:a16="http://schemas.microsoft.com/office/drawing/2014/main" id="{B03E578F-62E8-49D9-B5E3-F5E5D7F1F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060" y="3653505"/>
            <a:ext cx="4572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CD24E5B-6E0C-4C7C-B66F-D0C9CF59A709}"/>
              </a:ext>
            </a:extLst>
          </p:cNvPr>
          <p:cNvSpPr txBox="1"/>
          <p:nvPr/>
        </p:nvSpPr>
        <p:spPr>
          <a:xfrm>
            <a:off x="4509217" y="3968842"/>
            <a:ext cx="1764506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Allocation A</a:t>
            </a:r>
          </a:p>
          <a:p>
            <a:r>
              <a:rPr lang="en-US" sz="1400" b="0" dirty="0"/>
              <a:t>Alex</a:t>
            </a:r>
            <a:r>
              <a:rPr lang="en-US" sz="1400" dirty="0"/>
              <a:t>’s value: 5</a:t>
            </a:r>
          </a:p>
          <a:p>
            <a:r>
              <a:rPr lang="en-US" sz="1400" b="0" dirty="0"/>
              <a:t>Tasha’s value: </a:t>
            </a:r>
            <a:r>
              <a:rPr lang="en-US" sz="1400" dirty="0"/>
              <a:t>5</a:t>
            </a:r>
            <a:endParaRPr lang="en-US" sz="1400" b="0" dirty="0"/>
          </a:p>
          <a:p>
            <a:endParaRPr lang="en-US" sz="1400" dirty="0"/>
          </a:p>
          <a:p>
            <a:r>
              <a:rPr lang="en-US" sz="1400" b="0" dirty="0"/>
              <a:t>[Tasha, Alex]</a:t>
            </a:r>
            <a:endParaRPr lang="en-US" sz="1400" dirty="0"/>
          </a:p>
          <a:p>
            <a:r>
              <a:rPr lang="en-US" sz="1400" dirty="0"/>
              <a:t>Tasha -&gt; 5</a:t>
            </a:r>
          </a:p>
          <a:p>
            <a:r>
              <a:rPr lang="en-US" sz="1400" dirty="0"/>
              <a:t>Alex -&gt; 5</a:t>
            </a:r>
          </a:p>
        </p:txBody>
      </p:sp>
      <p:pic>
        <p:nvPicPr>
          <p:cNvPr id="21" name="Picture 10" descr="Drill Vector Graphic by hellopixelzstudio · Creative Fabrica">
            <a:extLst>
              <a:ext uri="{FF2B5EF4-FFF2-40B4-BE49-F238E27FC236}">
                <a16:creationId xmlns:a16="http://schemas.microsoft.com/office/drawing/2014/main" id="{4247B4A3-4BD7-4A03-AB34-DD77D3A59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005" y="3505747"/>
            <a:ext cx="800100" cy="53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Person Image Icon #219678 - Free Icons Library">
            <a:extLst>
              <a:ext uri="{FF2B5EF4-FFF2-40B4-BE49-F238E27FC236}">
                <a16:creationId xmlns:a16="http://schemas.microsoft.com/office/drawing/2014/main" id="{66F41C41-832D-4ABA-9543-9C7D4C82C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058" y="2717904"/>
            <a:ext cx="264184" cy="36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Person Image Icon #219678 - Free Icons Library">
            <a:extLst>
              <a:ext uri="{FF2B5EF4-FFF2-40B4-BE49-F238E27FC236}">
                <a16:creationId xmlns:a16="http://schemas.microsoft.com/office/drawing/2014/main" id="{39BBEE48-B147-4901-897E-DE7F9C0E5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721" y="2705736"/>
            <a:ext cx="264184" cy="36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6543014-6062-4B1C-991F-8075027A8103}"/>
              </a:ext>
            </a:extLst>
          </p:cNvPr>
          <p:cNvSpPr txBox="1"/>
          <p:nvPr/>
        </p:nvSpPr>
        <p:spPr>
          <a:xfrm>
            <a:off x="6780011" y="3017838"/>
            <a:ext cx="652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/>
              <a:t>Alex</a:t>
            </a:r>
            <a:endParaRPr 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A250CF-517A-4E42-9A56-F5DC842A6DC3}"/>
              </a:ext>
            </a:extLst>
          </p:cNvPr>
          <p:cNvSpPr txBox="1"/>
          <p:nvPr/>
        </p:nvSpPr>
        <p:spPr>
          <a:xfrm>
            <a:off x="7406702" y="3014416"/>
            <a:ext cx="733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/>
              <a:t>Tasha</a:t>
            </a:r>
            <a:endParaRPr lang="en-US" sz="1400" dirty="0"/>
          </a:p>
        </p:txBody>
      </p:sp>
      <p:pic>
        <p:nvPicPr>
          <p:cNvPr id="26" name="Picture 4" descr="Pin on card">
            <a:extLst>
              <a:ext uri="{FF2B5EF4-FFF2-40B4-BE49-F238E27FC236}">
                <a16:creationId xmlns:a16="http://schemas.microsoft.com/office/drawing/2014/main" id="{AC6FCFD0-F8D4-43FF-BB31-A37BFFC5F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541" y="3570950"/>
            <a:ext cx="375548" cy="40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12,128 Nail Work Tool Illustrations &amp; Clip Art - iStock">
            <a:extLst>
              <a:ext uri="{FF2B5EF4-FFF2-40B4-BE49-F238E27FC236}">
                <a16:creationId xmlns:a16="http://schemas.microsoft.com/office/drawing/2014/main" id="{65FB8DC7-2577-46F3-8ABF-F25D03A50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257" y="3489277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Wood Board Wooden - Free vector graphic on Pixabay">
            <a:extLst>
              <a:ext uri="{FF2B5EF4-FFF2-40B4-BE49-F238E27FC236}">
                <a16:creationId xmlns:a16="http://schemas.microsoft.com/office/drawing/2014/main" id="{83E18F3A-9368-45CE-8411-159D59BF5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675" y="3657687"/>
            <a:ext cx="4572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3CB2F1F-2DC2-4463-83E1-63D30B2A5936}"/>
              </a:ext>
            </a:extLst>
          </p:cNvPr>
          <p:cNvSpPr txBox="1"/>
          <p:nvPr/>
        </p:nvSpPr>
        <p:spPr>
          <a:xfrm>
            <a:off x="6673832" y="3973024"/>
            <a:ext cx="1764506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Allocation B </a:t>
            </a:r>
          </a:p>
          <a:p>
            <a:r>
              <a:rPr lang="en-US" sz="1400" dirty="0"/>
              <a:t>Alex’s value: 5</a:t>
            </a:r>
          </a:p>
          <a:p>
            <a:r>
              <a:rPr lang="en-US" sz="1400" dirty="0"/>
              <a:t>Tasha’s value: 6</a:t>
            </a:r>
          </a:p>
          <a:p>
            <a:endParaRPr lang="en-US" sz="1400" dirty="0"/>
          </a:p>
          <a:p>
            <a:r>
              <a:rPr lang="en-US" sz="1400" dirty="0"/>
              <a:t>[Alex, Tasha]</a:t>
            </a:r>
          </a:p>
          <a:p>
            <a:r>
              <a:rPr lang="en-US" sz="1400" dirty="0"/>
              <a:t>Alex -&gt; 5</a:t>
            </a:r>
          </a:p>
          <a:p>
            <a:r>
              <a:rPr lang="en-US" sz="1400" dirty="0"/>
              <a:t>Tasha -&gt; 6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0459A1-3868-4B23-8D6F-71A16C1F8C51}"/>
              </a:ext>
            </a:extLst>
          </p:cNvPr>
          <p:cNvCxnSpPr>
            <a:cxnSpLocks/>
            <a:endCxn id="3076" idx="0"/>
          </p:cNvCxnSpPr>
          <p:nvPr/>
        </p:nvCxnSpPr>
        <p:spPr>
          <a:xfrm flipH="1">
            <a:off x="4501700" y="3277440"/>
            <a:ext cx="317426" cy="289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85FE40D-CA01-4B40-B0C5-15F6D66E8B67}"/>
              </a:ext>
            </a:extLst>
          </p:cNvPr>
          <p:cNvCxnSpPr>
            <a:cxnSpLocks/>
          </p:cNvCxnSpPr>
          <p:nvPr/>
        </p:nvCxnSpPr>
        <p:spPr>
          <a:xfrm>
            <a:off x="4819126" y="3291464"/>
            <a:ext cx="603534" cy="342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D8919ED-4ED5-459D-BC04-FA514641FE89}"/>
              </a:ext>
            </a:extLst>
          </p:cNvPr>
          <p:cNvCxnSpPr>
            <a:cxnSpLocks/>
          </p:cNvCxnSpPr>
          <p:nvPr/>
        </p:nvCxnSpPr>
        <p:spPr>
          <a:xfrm flipH="1">
            <a:off x="5000627" y="3236338"/>
            <a:ext cx="472996" cy="330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789E4DD-B922-4B15-B096-4CF6124B036F}"/>
              </a:ext>
            </a:extLst>
          </p:cNvPr>
          <p:cNvCxnSpPr>
            <a:cxnSpLocks/>
          </p:cNvCxnSpPr>
          <p:nvPr/>
        </p:nvCxnSpPr>
        <p:spPr>
          <a:xfrm>
            <a:off x="5473623" y="3236338"/>
            <a:ext cx="232667" cy="334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DB5A6D-0924-4721-A1E7-D18B36506519}"/>
              </a:ext>
            </a:extLst>
          </p:cNvPr>
          <p:cNvCxnSpPr>
            <a:cxnSpLocks/>
          </p:cNvCxnSpPr>
          <p:nvPr/>
        </p:nvCxnSpPr>
        <p:spPr>
          <a:xfrm>
            <a:off x="7009665" y="3272414"/>
            <a:ext cx="929376" cy="373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EDC6A35-BA57-4E9E-909D-29509EFAEDA7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6666315" y="3269853"/>
            <a:ext cx="957755" cy="301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154D0DA-E82A-4577-A666-B152A7A9C6B3}"/>
              </a:ext>
            </a:extLst>
          </p:cNvPr>
          <p:cNvCxnSpPr>
            <a:cxnSpLocks/>
          </p:cNvCxnSpPr>
          <p:nvPr/>
        </p:nvCxnSpPr>
        <p:spPr>
          <a:xfrm flipH="1">
            <a:off x="7164773" y="3277440"/>
            <a:ext cx="451806" cy="312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3996C17-A920-4523-885E-1AE20B3E6CBF}"/>
              </a:ext>
            </a:extLst>
          </p:cNvPr>
          <p:cNvCxnSpPr>
            <a:cxnSpLocks/>
          </p:cNvCxnSpPr>
          <p:nvPr/>
        </p:nvCxnSpPr>
        <p:spPr>
          <a:xfrm flipH="1">
            <a:off x="7606721" y="3277440"/>
            <a:ext cx="19446" cy="380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0D1FEB1-9795-492F-B8F6-D58409A58F99}"/>
              </a:ext>
            </a:extLst>
          </p:cNvPr>
          <p:cNvSpPr txBox="1"/>
          <p:nvPr/>
        </p:nvSpPr>
        <p:spPr>
          <a:xfrm>
            <a:off x="5962736" y="5063724"/>
            <a:ext cx="365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═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500CE9-F1AA-4D18-8DFD-EC4E61A29603}"/>
              </a:ext>
            </a:extLst>
          </p:cNvPr>
          <p:cNvSpPr txBox="1"/>
          <p:nvPr/>
        </p:nvSpPr>
        <p:spPr>
          <a:xfrm>
            <a:off x="5991311" y="5281159"/>
            <a:ext cx="365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&gt;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C7CEEE-06D9-465E-B38D-3C23EEAA50A4}"/>
              </a:ext>
            </a:extLst>
          </p:cNvPr>
          <p:cNvSpPr txBox="1"/>
          <p:nvPr/>
        </p:nvSpPr>
        <p:spPr>
          <a:xfrm>
            <a:off x="4736443" y="5802891"/>
            <a:ext cx="3274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Allocation B is “better than” allocation A</a:t>
            </a:r>
          </a:p>
        </p:txBody>
      </p:sp>
      <p:pic>
        <p:nvPicPr>
          <p:cNvPr id="41" name="Picture 4" descr="X Red Mark - Free vector graphic on Pixabay">
            <a:extLst>
              <a:ext uri="{FF2B5EF4-FFF2-40B4-BE49-F238E27FC236}">
                <a16:creationId xmlns:a16="http://schemas.microsoft.com/office/drawing/2014/main" id="{0AECD84D-E50E-4B2C-AC0F-1EEF00CD1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483" y="3986831"/>
            <a:ext cx="298042" cy="29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Check Mark Tick - Free vector graphic on Pixabay">
            <a:extLst>
              <a:ext uri="{FF2B5EF4-FFF2-40B4-BE49-F238E27FC236}">
                <a16:creationId xmlns:a16="http://schemas.microsoft.com/office/drawing/2014/main" id="{AB526226-E695-4EE3-8CAF-8296CA2FB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492" y="3954265"/>
            <a:ext cx="323782" cy="31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902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051C0-A3D8-4881-BD27-C30BF0BEF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</a:t>
            </a:r>
            <a:r>
              <a:rPr lang="en-US" dirty="0" err="1"/>
              <a:t>Leximin</a:t>
            </a:r>
            <a:r>
              <a:rPr lang="en-US" dirty="0"/>
              <a:t> find an EFX solution?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70CC0-6883-4CF9-8A8E-EA4EA454C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429000"/>
            <a:ext cx="7620000" cy="2697163"/>
          </a:xfrm>
        </p:spPr>
        <p:txBody>
          <a:bodyPr/>
          <a:lstStyle/>
          <a:p>
            <a:r>
              <a:rPr lang="en-US" dirty="0">
                <a:solidFill>
                  <a:srgbClr val="C0504D"/>
                </a:solidFill>
              </a:rPr>
              <a:t>Warning:</a:t>
            </a:r>
            <a:r>
              <a:rPr lang="en-US" b="0" dirty="0">
                <a:solidFill>
                  <a:srgbClr val="C0504D"/>
                </a:solidFill>
              </a:rPr>
              <a:t> </a:t>
            </a:r>
            <a:r>
              <a:rPr lang="en-US" b="0" dirty="0"/>
              <a:t>This is not additive.</a:t>
            </a:r>
          </a:p>
          <a:p>
            <a:endParaRPr lang="en-US" b="0" dirty="0">
              <a:solidFill>
                <a:srgbClr val="C0504D"/>
              </a:solidFill>
            </a:endParaRPr>
          </a:p>
          <a:p>
            <a:r>
              <a:rPr lang="en-US" dirty="0"/>
              <a:t>All best </a:t>
            </a:r>
            <a:r>
              <a:rPr lang="en-US" dirty="0" err="1"/>
              <a:t>leximin</a:t>
            </a:r>
            <a:r>
              <a:rPr lang="en-US" dirty="0"/>
              <a:t> allocations:</a:t>
            </a:r>
            <a:endParaRPr lang="en-US" b="0" dirty="0"/>
          </a:p>
          <a:p>
            <a:r>
              <a:rPr lang="en-US" b="0" dirty="0"/>
              <a:t>	Alex gets {saw, nails}, Tasha gets nothing</a:t>
            </a:r>
          </a:p>
          <a:p>
            <a:r>
              <a:rPr lang="en-US" b="0" dirty="0"/>
              <a:t>	Tasha gets {saw, nails}, Alex gets nothing</a:t>
            </a:r>
          </a:p>
          <a:p>
            <a:r>
              <a:rPr lang="en-US" dirty="0"/>
              <a:t>An EFX solution: </a:t>
            </a:r>
            <a:r>
              <a:rPr lang="en-US" b="0" dirty="0"/>
              <a:t>Alex gets {saw}, Tasha gets {nails}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DFB2B-E215-4031-80BB-F60479DD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43</a:t>
            </a:fld>
            <a:endParaRPr lang="en-US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76689152-B53F-46AE-B3E1-B319C675C8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813234"/>
              </p:ext>
            </p:extLst>
          </p:nvPr>
        </p:nvGraphicFramePr>
        <p:xfrm>
          <a:off x="612772" y="1897697"/>
          <a:ext cx="7321555" cy="13693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4311">
                  <a:extLst>
                    <a:ext uri="{9D8B030D-6E8A-4147-A177-3AD203B41FA5}">
                      <a16:colId xmlns:a16="http://schemas.microsoft.com/office/drawing/2014/main" val="2654841029"/>
                    </a:ext>
                  </a:extLst>
                </a:gridCol>
                <a:gridCol w="1304292">
                  <a:extLst>
                    <a:ext uri="{9D8B030D-6E8A-4147-A177-3AD203B41FA5}">
                      <a16:colId xmlns:a16="http://schemas.microsoft.com/office/drawing/2014/main" val="2275525659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840257741"/>
                    </a:ext>
                  </a:extLst>
                </a:gridCol>
                <a:gridCol w="1476375">
                  <a:extLst>
                    <a:ext uri="{9D8B030D-6E8A-4147-A177-3AD203B41FA5}">
                      <a16:colId xmlns:a16="http://schemas.microsoft.com/office/drawing/2014/main" val="2189853138"/>
                    </a:ext>
                  </a:extLst>
                </a:gridCol>
                <a:gridCol w="1676402">
                  <a:extLst>
                    <a:ext uri="{9D8B030D-6E8A-4147-A177-3AD203B41FA5}">
                      <a16:colId xmlns:a16="http://schemas.microsoft.com/office/drawing/2014/main" val="680718752"/>
                    </a:ext>
                  </a:extLst>
                </a:gridCol>
              </a:tblGrid>
              <a:tr h="45645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{0}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{Saw}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{Nails}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{Saw, Nails}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981453"/>
                  </a:ext>
                </a:extLst>
              </a:tr>
              <a:tr h="456459">
                <a:tc>
                  <a:txBody>
                    <a:bodyPr/>
                    <a:lstStyle/>
                    <a:p>
                      <a:r>
                        <a:rPr lang="en-US" sz="1600" dirty="0"/>
                        <a:t>Alex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5563"/>
                  </a:ext>
                </a:extLst>
              </a:tr>
              <a:tr h="456459">
                <a:tc>
                  <a:txBody>
                    <a:bodyPr/>
                    <a:lstStyle/>
                    <a:p>
                      <a:r>
                        <a:rPr lang="en-US" sz="1600" dirty="0"/>
                        <a:t>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673018"/>
                  </a:ext>
                </a:extLst>
              </a:tr>
            </a:tbl>
          </a:graphicData>
        </a:graphic>
      </p:graphicFrame>
      <p:pic>
        <p:nvPicPr>
          <p:cNvPr id="6" name="Picture 4" descr="X Red Mark - Free vector graphic on Pixabay">
            <a:extLst>
              <a:ext uri="{FF2B5EF4-FFF2-40B4-BE49-F238E27FC236}">
                <a16:creationId xmlns:a16="http://schemas.microsoft.com/office/drawing/2014/main" id="{2D45D2B8-8F04-4B6D-AC24-C9658C164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75" y="4777581"/>
            <a:ext cx="298042" cy="29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X Red Mark - Free vector graphic on Pixabay">
            <a:extLst>
              <a:ext uri="{FF2B5EF4-FFF2-40B4-BE49-F238E27FC236}">
                <a16:creationId xmlns:a16="http://schemas.microsoft.com/office/drawing/2014/main" id="{DD49B60E-B9C9-4C04-8C0E-7AA50CC09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75" y="5274447"/>
            <a:ext cx="298042" cy="29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80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rill Vector Graphic by hellopixelzstudio · Creative Fabrica">
            <a:extLst>
              <a:ext uri="{FF2B5EF4-FFF2-40B4-BE49-F238E27FC236}">
                <a16:creationId xmlns:a16="http://schemas.microsoft.com/office/drawing/2014/main" id="{E03AF699-89BB-448D-8747-5BDBADF04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23" y="3501565"/>
            <a:ext cx="800100" cy="53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186F6C-5B6F-4572-81BD-13EE2ADF2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dirty="0"/>
              <a:t>The </a:t>
            </a:r>
            <a:r>
              <a:rPr lang="en-US" sz="3100" dirty="0" err="1"/>
              <a:t>Leximin</a:t>
            </a:r>
            <a:r>
              <a:rPr lang="en-US" sz="3100" dirty="0"/>
              <a:t>-Compare++ algorithm (2 agents)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B15DF-8F38-4E79-9416-B2DA24DCD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3895725" cy="43735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Given two allocations A, B:</a:t>
            </a:r>
          </a:p>
          <a:p>
            <a:r>
              <a:rPr lang="en-US" b="0" dirty="0"/>
              <a:t>1. Order the players by how much they like their bundle (least first)</a:t>
            </a:r>
          </a:p>
          <a:p>
            <a:r>
              <a:rPr lang="en-US" b="0" dirty="0"/>
              <a:t>2. Pop of the first in each list.</a:t>
            </a:r>
          </a:p>
          <a:p>
            <a:r>
              <a:rPr lang="en-US" b="0" dirty="0"/>
              <a:t>3. Find their value of the allocation.</a:t>
            </a:r>
          </a:p>
          <a:p>
            <a:r>
              <a:rPr lang="en-US" b="0" dirty="0"/>
              <a:t>4. If one value is better, output that allocation. </a:t>
            </a:r>
            <a:r>
              <a:rPr lang="en-US" b="0" dirty="0">
                <a:solidFill>
                  <a:srgbClr val="C0504D"/>
                </a:solidFill>
              </a:rPr>
              <a:t>If one allocation is bigger, output that allocation. </a:t>
            </a:r>
            <a:r>
              <a:rPr lang="en-US" b="0" dirty="0"/>
              <a:t>Else, continue popping and comparing.</a:t>
            </a:r>
          </a:p>
          <a:p>
            <a:endParaRPr lang="en-US" b="0" dirty="0"/>
          </a:p>
          <a:p>
            <a:r>
              <a:rPr lang="en-US" b="0" dirty="0"/>
              <a:t>Idea: Find the best of all possible allocations</a:t>
            </a:r>
          </a:p>
          <a:p>
            <a:endParaRPr lang="en-US" b="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74C35-EDE2-49B4-8399-110101DFC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44</a:t>
            </a:fld>
            <a:endParaRPr lang="en-US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F8597F99-36C5-42E9-90CF-39496AFC7996}"/>
              </a:ext>
            </a:extLst>
          </p:cNvPr>
          <p:cNvGraphicFramePr>
            <a:graphicFrameLocks noGrp="1"/>
          </p:cNvGraphicFramePr>
          <p:nvPr/>
        </p:nvGraphicFramePr>
        <p:xfrm>
          <a:off x="4451349" y="1524318"/>
          <a:ext cx="397192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4385">
                  <a:extLst>
                    <a:ext uri="{9D8B030D-6E8A-4147-A177-3AD203B41FA5}">
                      <a16:colId xmlns:a16="http://schemas.microsoft.com/office/drawing/2014/main" val="2654841029"/>
                    </a:ext>
                  </a:extLst>
                </a:gridCol>
                <a:gridCol w="794385">
                  <a:extLst>
                    <a:ext uri="{9D8B030D-6E8A-4147-A177-3AD203B41FA5}">
                      <a16:colId xmlns:a16="http://schemas.microsoft.com/office/drawing/2014/main" val="2275525659"/>
                    </a:ext>
                  </a:extLst>
                </a:gridCol>
                <a:gridCol w="794385">
                  <a:extLst>
                    <a:ext uri="{9D8B030D-6E8A-4147-A177-3AD203B41FA5}">
                      <a16:colId xmlns:a16="http://schemas.microsoft.com/office/drawing/2014/main" val="840257741"/>
                    </a:ext>
                  </a:extLst>
                </a:gridCol>
                <a:gridCol w="794385">
                  <a:extLst>
                    <a:ext uri="{9D8B030D-6E8A-4147-A177-3AD203B41FA5}">
                      <a16:colId xmlns:a16="http://schemas.microsoft.com/office/drawing/2014/main" val="2189853138"/>
                    </a:ext>
                  </a:extLst>
                </a:gridCol>
                <a:gridCol w="794385">
                  <a:extLst>
                    <a:ext uri="{9D8B030D-6E8A-4147-A177-3AD203B41FA5}">
                      <a16:colId xmlns:a16="http://schemas.microsoft.com/office/drawing/2014/main" val="6807187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Wood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Drill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4981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Alex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5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Tasha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673018"/>
                  </a:ext>
                </a:extLst>
              </a:tr>
            </a:tbl>
          </a:graphicData>
        </a:graphic>
      </p:graphicFrame>
      <p:pic>
        <p:nvPicPr>
          <p:cNvPr id="11" name="Picture 2" descr="Person Image Icon #219678 - Free Icons Library">
            <a:extLst>
              <a:ext uri="{FF2B5EF4-FFF2-40B4-BE49-F238E27FC236}">
                <a16:creationId xmlns:a16="http://schemas.microsoft.com/office/drawing/2014/main" id="{EA0625EB-AD17-4EBC-8F5B-89E8B0A05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443" y="2713722"/>
            <a:ext cx="264184" cy="36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erson Image Icon #219678 - Free Icons Library">
            <a:extLst>
              <a:ext uri="{FF2B5EF4-FFF2-40B4-BE49-F238E27FC236}">
                <a16:creationId xmlns:a16="http://schemas.microsoft.com/office/drawing/2014/main" id="{BD95FA98-CE87-4584-A97F-6BE6FA087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106" y="2701554"/>
            <a:ext cx="264184" cy="36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A01D8C-DD65-44A9-8264-1CD86AE8370B}"/>
              </a:ext>
            </a:extLst>
          </p:cNvPr>
          <p:cNvSpPr txBox="1"/>
          <p:nvPr/>
        </p:nvSpPr>
        <p:spPr>
          <a:xfrm>
            <a:off x="4615396" y="3013656"/>
            <a:ext cx="652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/>
              <a:t>Alex</a:t>
            </a:r>
            <a:endParaRPr 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9C0B98-1F3B-4208-ACD0-07A5E39B0220}"/>
              </a:ext>
            </a:extLst>
          </p:cNvPr>
          <p:cNvSpPr txBox="1"/>
          <p:nvPr/>
        </p:nvSpPr>
        <p:spPr>
          <a:xfrm>
            <a:off x="5242087" y="3010234"/>
            <a:ext cx="733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/>
              <a:t>Tasha</a:t>
            </a:r>
            <a:endParaRPr lang="en-US" sz="1400" dirty="0"/>
          </a:p>
        </p:txBody>
      </p:sp>
      <p:pic>
        <p:nvPicPr>
          <p:cNvPr id="3076" name="Picture 4" descr="Pin on card">
            <a:extLst>
              <a:ext uri="{FF2B5EF4-FFF2-40B4-BE49-F238E27FC236}">
                <a16:creationId xmlns:a16="http://schemas.microsoft.com/office/drawing/2014/main" id="{BB99695B-E307-4AB4-AA55-DE5C8C691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926" y="3566768"/>
            <a:ext cx="375548" cy="40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12,128 Nail Work Tool Illustrations &amp; Clip Art - iStock">
            <a:extLst>
              <a:ext uri="{FF2B5EF4-FFF2-40B4-BE49-F238E27FC236}">
                <a16:creationId xmlns:a16="http://schemas.microsoft.com/office/drawing/2014/main" id="{2B1CDE6B-72ED-4712-9AA2-3DB0FF3EB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642" y="3485095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Wood Board Wooden - Free vector graphic on Pixabay">
            <a:extLst>
              <a:ext uri="{FF2B5EF4-FFF2-40B4-BE49-F238E27FC236}">
                <a16:creationId xmlns:a16="http://schemas.microsoft.com/office/drawing/2014/main" id="{B03E578F-62E8-49D9-B5E3-F5E5D7F1F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060" y="3653505"/>
            <a:ext cx="4572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CD24E5B-6E0C-4C7C-B66F-D0C9CF59A709}"/>
              </a:ext>
            </a:extLst>
          </p:cNvPr>
          <p:cNvSpPr txBox="1"/>
          <p:nvPr/>
        </p:nvSpPr>
        <p:spPr>
          <a:xfrm>
            <a:off x="4509217" y="3968842"/>
            <a:ext cx="1764506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Allocation A</a:t>
            </a:r>
          </a:p>
          <a:p>
            <a:r>
              <a:rPr lang="en-US" sz="1400" b="0" dirty="0"/>
              <a:t>Alex</a:t>
            </a:r>
            <a:r>
              <a:rPr lang="en-US" sz="1400" dirty="0"/>
              <a:t>’s value: 5</a:t>
            </a:r>
          </a:p>
          <a:p>
            <a:r>
              <a:rPr lang="en-US" sz="1400" b="0" dirty="0"/>
              <a:t>Tasha’s value: </a:t>
            </a:r>
            <a:r>
              <a:rPr lang="en-US" sz="1400" dirty="0"/>
              <a:t>5</a:t>
            </a:r>
            <a:endParaRPr lang="en-US" sz="1400" b="0" dirty="0"/>
          </a:p>
          <a:p>
            <a:endParaRPr lang="en-US" sz="1400" dirty="0"/>
          </a:p>
          <a:p>
            <a:r>
              <a:rPr lang="en-US" sz="1400" b="0" dirty="0"/>
              <a:t>[Tasha, Alex]</a:t>
            </a:r>
            <a:endParaRPr lang="en-US" sz="1400" dirty="0"/>
          </a:p>
          <a:p>
            <a:r>
              <a:rPr lang="en-US" sz="1400" dirty="0"/>
              <a:t>Tasha -&gt; 5</a:t>
            </a:r>
          </a:p>
          <a:p>
            <a:r>
              <a:rPr lang="en-US" sz="1400" dirty="0"/>
              <a:t>2 items</a:t>
            </a:r>
          </a:p>
        </p:txBody>
      </p:sp>
      <p:pic>
        <p:nvPicPr>
          <p:cNvPr id="21" name="Picture 10" descr="Drill Vector Graphic by hellopixelzstudio · Creative Fabrica">
            <a:extLst>
              <a:ext uri="{FF2B5EF4-FFF2-40B4-BE49-F238E27FC236}">
                <a16:creationId xmlns:a16="http://schemas.microsoft.com/office/drawing/2014/main" id="{4247B4A3-4BD7-4A03-AB34-DD77D3A59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005" y="3505747"/>
            <a:ext cx="800100" cy="53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Person Image Icon #219678 - Free Icons Library">
            <a:extLst>
              <a:ext uri="{FF2B5EF4-FFF2-40B4-BE49-F238E27FC236}">
                <a16:creationId xmlns:a16="http://schemas.microsoft.com/office/drawing/2014/main" id="{66F41C41-832D-4ABA-9543-9C7D4C82C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058" y="2717904"/>
            <a:ext cx="264184" cy="36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Person Image Icon #219678 - Free Icons Library">
            <a:extLst>
              <a:ext uri="{FF2B5EF4-FFF2-40B4-BE49-F238E27FC236}">
                <a16:creationId xmlns:a16="http://schemas.microsoft.com/office/drawing/2014/main" id="{39BBEE48-B147-4901-897E-DE7F9C0E5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6721" y="2705736"/>
            <a:ext cx="264184" cy="36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6543014-6062-4B1C-991F-8075027A8103}"/>
              </a:ext>
            </a:extLst>
          </p:cNvPr>
          <p:cNvSpPr txBox="1"/>
          <p:nvPr/>
        </p:nvSpPr>
        <p:spPr>
          <a:xfrm>
            <a:off x="6780011" y="3017838"/>
            <a:ext cx="652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/>
              <a:t>Alex</a:t>
            </a:r>
            <a:endParaRPr 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A250CF-517A-4E42-9A56-F5DC842A6DC3}"/>
              </a:ext>
            </a:extLst>
          </p:cNvPr>
          <p:cNvSpPr txBox="1"/>
          <p:nvPr/>
        </p:nvSpPr>
        <p:spPr>
          <a:xfrm>
            <a:off x="7406702" y="3014416"/>
            <a:ext cx="733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/>
              <a:t>Tasha</a:t>
            </a:r>
            <a:endParaRPr lang="en-US" sz="1400" dirty="0"/>
          </a:p>
        </p:txBody>
      </p:sp>
      <p:pic>
        <p:nvPicPr>
          <p:cNvPr id="26" name="Picture 4" descr="Pin on card">
            <a:extLst>
              <a:ext uri="{FF2B5EF4-FFF2-40B4-BE49-F238E27FC236}">
                <a16:creationId xmlns:a16="http://schemas.microsoft.com/office/drawing/2014/main" id="{AC6FCFD0-F8D4-43FF-BB31-A37BFFC5F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541" y="3570950"/>
            <a:ext cx="375548" cy="40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12,128 Nail Work Tool Illustrations &amp; Clip Art - iStock">
            <a:extLst>
              <a:ext uri="{FF2B5EF4-FFF2-40B4-BE49-F238E27FC236}">
                <a16:creationId xmlns:a16="http://schemas.microsoft.com/office/drawing/2014/main" id="{65FB8DC7-2577-46F3-8ABF-F25D03A50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257" y="3489277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Wood Board Wooden - Free vector graphic on Pixabay">
            <a:extLst>
              <a:ext uri="{FF2B5EF4-FFF2-40B4-BE49-F238E27FC236}">
                <a16:creationId xmlns:a16="http://schemas.microsoft.com/office/drawing/2014/main" id="{83E18F3A-9368-45CE-8411-159D59BF5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675" y="3657687"/>
            <a:ext cx="4572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3CB2F1F-2DC2-4463-83E1-63D30B2A5936}"/>
              </a:ext>
            </a:extLst>
          </p:cNvPr>
          <p:cNvSpPr txBox="1"/>
          <p:nvPr/>
        </p:nvSpPr>
        <p:spPr>
          <a:xfrm>
            <a:off x="6673832" y="3973024"/>
            <a:ext cx="1764506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Allocation B </a:t>
            </a:r>
          </a:p>
          <a:p>
            <a:r>
              <a:rPr lang="en-US" sz="1400" dirty="0"/>
              <a:t>Alex’s value: 5</a:t>
            </a:r>
          </a:p>
          <a:p>
            <a:r>
              <a:rPr lang="en-US" sz="1400" dirty="0"/>
              <a:t>Tasha’s value: 6</a:t>
            </a:r>
          </a:p>
          <a:p>
            <a:endParaRPr lang="en-US" sz="1400" dirty="0"/>
          </a:p>
          <a:p>
            <a:r>
              <a:rPr lang="en-US" sz="1400" dirty="0"/>
              <a:t>[Alex, Tasha]</a:t>
            </a:r>
          </a:p>
          <a:p>
            <a:r>
              <a:rPr lang="en-US" sz="1400" dirty="0"/>
              <a:t>Alex -&gt; 5</a:t>
            </a:r>
          </a:p>
          <a:p>
            <a:r>
              <a:rPr lang="en-US" sz="1400" dirty="0"/>
              <a:t>1 item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0459A1-3868-4B23-8D6F-71A16C1F8C51}"/>
              </a:ext>
            </a:extLst>
          </p:cNvPr>
          <p:cNvCxnSpPr>
            <a:cxnSpLocks/>
            <a:endCxn id="3076" idx="0"/>
          </p:cNvCxnSpPr>
          <p:nvPr/>
        </p:nvCxnSpPr>
        <p:spPr>
          <a:xfrm flipH="1">
            <a:off x="4501700" y="3277440"/>
            <a:ext cx="317426" cy="289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85FE40D-CA01-4B40-B0C5-15F6D66E8B67}"/>
              </a:ext>
            </a:extLst>
          </p:cNvPr>
          <p:cNvCxnSpPr>
            <a:cxnSpLocks/>
          </p:cNvCxnSpPr>
          <p:nvPr/>
        </p:nvCxnSpPr>
        <p:spPr>
          <a:xfrm>
            <a:off x="4819126" y="3291464"/>
            <a:ext cx="603534" cy="342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D8919ED-4ED5-459D-BC04-FA514641FE89}"/>
              </a:ext>
            </a:extLst>
          </p:cNvPr>
          <p:cNvCxnSpPr>
            <a:cxnSpLocks/>
          </p:cNvCxnSpPr>
          <p:nvPr/>
        </p:nvCxnSpPr>
        <p:spPr>
          <a:xfrm flipH="1">
            <a:off x="5000627" y="3236338"/>
            <a:ext cx="472996" cy="330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789E4DD-B922-4B15-B096-4CF6124B036F}"/>
              </a:ext>
            </a:extLst>
          </p:cNvPr>
          <p:cNvCxnSpPr>
            <a:cxnSpLocks/>
          </p:cNvCxnSpPr>
          <p:nvPr/>
        </p:nvCxnSpPr>
        <p:spPr>
          <a:xfrm>
            <a:off x="5473623" y="3236338"/>
            <a:ext cx="232667" cy="334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DB5A6D-0924-4721-A1E7-D18B36506519}"/>
              </a:ext>
            </a:extLst>
          </p:cNvPr>
          <p:cNvCxnSpPr>
            <a:cxnSpLocks/>
          </p:cNvCxnSpPr>
          <p:nvPr/>
        </p:nvCxnSpPr>
        <p:spPr>
          <a:xfrm>
            <a:off x="7009665" y="3272414"/>
            <a:ext cx="929376" cy="373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EDC6A35-BA57-4E9E-909D-29509EFAEDA7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6666315" y="3269853"/>
            <a:ext cx="957755" cy="301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154D0DA-E82A-4577-A666-B152A7A9C6B3}"/>
              </a:ext>
            </a:extLst>
          </p:cNvPr>
          <p:cNvCxnSpPr>
            <a:cxnSpLocks/>
          </p:cNvCxnSpPr>
          <p:nvPr/>
        </p:nvCxnSpPr>
        <p:spPr>
          <a:xfrm flipH="1">
            <a:off x="7164773" y="3277440"/>
            <a:ext cx="451806" cy="312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3996C17-A920-4523-885E-1AE20B3E6CBF}"/>
              </a:ext>
            </a:extLst>
          </p:cNvPr>
          <p:cNvCxnSpPr>
            <a:cxnSpLocks/>
          </p:cNvCxnSpPr>
          <p:nvPr/>
        </p:nvCxnSpPr>
        <p:spPr>
          <a:xfrm flipH="1">
            <a:off x="7606721" y="3277440"/>
            <a:ext cx="19446" cy="380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0D1FEB1-9795-492F-B8F6-D58409A58F99}"/>
              </a:ext>
            </a:extLst>
          </p:cNvPr>
          <p:cNvSpPr txBox="1"/>
          <p:nvPr/>
        </p:nvSpPr>
        <p:spPr>
          <a:xfrm>
            <a:off x="5962736" y="5063724"/>
            <a:ext cx="365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═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8500CE9-F1AA-4D18-8DFD-EC4E61A29603}"/>
              </a:ext>
            </a:extLst>
          </p:cNvPr>
          <p:cNvSpPr txBox="1"/>
          <p:nvPr/>
        </p:nvSpPr>
        <p:spPr>
          <a:xfrm>
            <a:off x="5991311" y="5281159"/>
            <a:ext cx="365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&gt;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C7CEEE-06D9-465E-B38D-3C23EEAA50A4}"/>
              </a:ext>
            </a:extLst>
          </p:cNvPr>
          <p:cNvSpPr txBox="1"/>
          <p:nvPr/>
        </p:nvSpPr>
        <p:spPr>
          <a:xfrm>
            <a:off x="4736443" y="5802891"/>
            <a:ext cx="3274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Allocation A is “better than” allocation B</a:t>
            </a:r>
          </a:p>
        </p:txBody>
      </p:sp>
      <p:pic>
        <p:nvPicPr>
          <p:cNvPr id="41" name="Picture 4" descr="X Red Mark - Free vector graphic on Pixabay">
            <a:extLst>
              <a:ext uri="{FF2B5EF4-FFF2-40B4-BE49-F238E27FC236}">
                <a16:creationId xmlns:a16="http://schemas.microsoft.com/office/drawing/2014/main" id="{0AECD84D-E50E-4B2C-AC0F-1EEF00CD1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107" y="3999706"/>
            <a:ext cx="298042" cy="29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Check Mark Tick - Free vector graphic on Pixabay">
            <a:extLst>
              <a:ext uri="{FF2B5EF4-FFF2-40B4-BE49-F238E27FC236}">
                <a16:creationId xmlns:a16="http://schemas.microsoft.com/office/drawing/2014/main" id="{AB526226-E695-4EE3-8CAF-8296CA2FB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559" y="3965484"/>
            <a:ext cx="323782" cy="31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9041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BEF12-36C9-431E-979C-920F89D14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</a:t>
            </a:r>
            <a:r>
              <a:rPr lang="en-US" dirty="0" err="1"/>
              <a:t>leximin</a:t>
            </a:r>
            <a:r>
              <a:rPr lang="en-US" dirty="0"/>
              <a:t>++ solution is EFX on </a:t>
            </a:r>
            <a:r>
              <a:rPr lang="en-US" u="sng" dirty="0"/>
              <a:t>identical valuations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FB6F0-E728-4375-B773-2AD979F7B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45</a:t>
            </a:fld>
            <a:endParaRPr lang="en-US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ACF16621-5294-4C1B-B5E6-2F880129A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8" y="1752600"/>
            <a:ext cx="4114801" cy="4373563"/>
          </a:xfrm>
        </p:spPr>
        <p:txBody>
          <a:bodyPr>
            <a:normAutofit fontScale="92500" lnSpcReduction="20000"/>
          </a:bodyPr>
          <a:lstStyle/>
          <a:p>
            <a:r>
              <a:rPr lang="en-US" sz="1600" dirty="0"/>
              <a:t>We want to show: </a:t>
            </a:r>
            <a:r>
              <a:rPr lang="en-US" sz="1600" b="0" dirty="0" err="1"/>
              <a:t>Leximin</a:t>
            </a:r>
            <a:r>
              <a:rPr lang="en-US" sz="1600" b="0" dirty="0"/>
              <a:t>++ implies EFX</a:t>
            </a:r>
          </a:p>
          <a:p>
            <a:r>
              <a:rPr lang="en-US" sz="1600" dirty="0"/>
              <a:t>Equivalent to contrapositive:</a:t>
            </a:r>
            <a:r>
              <a:rPr lang="en-US" sz="1600" b="0" dirty="0"/>
              <a:t> Not EFX implies not </a:t>
            </a:r>
            <a:r>
              <a:rPr lang="en-US" sz="1600" b="0" dirty="0" err="1"/>
              <a:t>Leximin</a:t>
            </a:r>
            <a:r>
              <a:rPr lang="en-US" sz="1600" b="0" dirty="0"/>
              <a:t>++</a:t>
            </a:r>
          </a:p>
          <a:p>
            <a:r>
              <a:rPr lang="en-US" sz="1600" b="0" dirty="0"/>
              <a:t>Assume allocation A is not EFX.</a:t>
            </a:r>
          </a:p>
          <a:p>
            <a:r>
              <a:rPr lang="en-US" sz="1600" b="0" dirty="0"/>
              <a:t>Someone, say Alex, </a:t>
            </a:r>
            <a:r>
              <a:rPr lang="en-US" sz="1600" b="0" i="1" dirty="0"/>
              <a:t>strongly</a:t>
            </a:r>
            <a:r>
              <a:rPr lang="en-US" sz="1600" b="0" dirty="0"/>
              <a:t> </a:t>
            </a:r>
            <a:r>
              <a:rPr lang="en-US" sz="1600" b="0" i="1" dirty="0"/>
              <a:t>envies</a:t>
            </a:r>
            <a:r>
              <a:rPr lang="en-US" sz="1600" b="0" dirty="0"/>
              <a:t> the other, Tasha. Then, removing, say wood, from Tasha, Tasha’s allocation is still better.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/>
              <a:t>Implies {nails, wood} &gt; {drill}</a:t>
            </a:r>
          </a:p>
          <a:p>
            <a:endParaRPr lang="en-US" sz="800" b="0" dirty="0"/>
          </a:p>
          <a:p>
            <a:r>
              <a:rPr lang="en-US" sz="1600" b="0" dirty="0"/>
              <a:t>Create allocation B: it’s like A, but Alex gets the wood.</a:t>
            </a:r>
          </a:p>
          <a:p>
            <a:r>
              <a:rPr lang="en-US" sz="1600" dirty="0"/>
              <a:t>A &gt; B under </a:t>
            </a:r>
            <a:r>
              <a:rPr lang="en-US" sz="1600" dirty="0" err="1"/>
              <a:t>Leximin</a:t>
            </a:r>
            <a:r>
              <a:rPr lang="en-US" sz="1600" dirty="0"/>
              <a:t>++:</a:t>
            </a:r>
          </a:p>
          <a:p>
            <a:pPr lvl="1"/>
            <a:r>
              <a:rPr lang="en-US" sz="1600" b="0" dirty="0"/>
              <a:t>Alex has the worst allocation in A.</a:t>
            </a:r>
          </a:p>
          <a:p>
            <a:pPr lvl="2"/>
            <a:r>
              <a:rPr lang="en-US" sz="1400" dirty="0"/>
              <a:t>I</a:t>
            </a:r>
            <a:r>
              <a:rPr lang="en-US" sz="1400" b="0" dirty="0"/>
              <a:t>t’s worse than Tasha’s in B since {nails, wood} &gt; {drill}</a:t>
            </a:r>
          </a:p>
          <a:p>
            <a:pPr lvl="2"/>
            <a:r>
              <a:rPr lang="en-US" sz="1400" dirty="0"/>
              <a:t>It’s worse than </a:t>
            </a:r>
            <a:r>
              <a:rPr lang="en-US" sz="1400" b="0" dirty="0"/>
              <a:t>Alex’s in A since he gets another item.</a:t>
            </a:r>
          </a:p>
          <a:p>
            <a:endParaRPr lang="en-US" sz="1600" b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7697E40-3D54-44B4-9EC8-35D5A844792D}"/>
              </a:ext>
            </a:extLst>
          </p:cNvPr>
          <p:cNvSpPr/>
          <p:nvPr/>
        </p:nvSpPr>
        <p:spPr>
          <a:xfrm>
            <a:off x="6051108" y="59762"/>
            <a:ext cx="2621816" cy="1600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i="1" dirty="0"/>
              <a:t>Identical valuations: </a:t>
            </a:r>
            <a:r>
              <a:rPr lang="en-US" sz="1600" dirty="0"/>
              <a:t>everyone values items the same</a:t>
            </a:r>
            <a:endParaRPr lang="en-US" sz="1600" i="1" dirty="0"/>
          </a:p>
          <a:p>
            <a:r>
              <a:rPr lang="en-US" sz="1600" b="1" i="1" dirty="0"/>
              <a:t>Strongly envies: </a:t>
            </a:r>
            <a:r>
              <a:rPr lang="en-US" sz="1600" dirty="0"/>
              <a:t>envies when you remove some item, e.g., breaks EFX</a:t>
            </a:r>
          </a:p>
        </p:txBody>
      </p:sp>
      <p:pic>
        <p:nvPicPr>
          <p:cNvPr id="27" name="Picture 2" descr="Person Image Icon #219678 - Free Icons Library">
            <a:extLst>
              <a:ext uri="{FF2B5EF4-FFF2-40B4-BE49-F238E27FC236}">
                <a16:creationId xmlns:a16="http://schemas.microsoft.com/office/drawing/2014/main" id="{DC93CF80-21BD-48EB-BCE5-E96F4D497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307" y="2129410"/>
            <a:ext cx="476978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Person Image Icon #219678 - Free Icons Library">
            <a:extLst>
              <a:ext uri="{FF2B5EF4-FFF2-40B4-BE49-F238E27FC236}">
                <a16:creationId xmlns:a16="http://schemas.microsoft.com/office/drawing/2014/main" id="{765BA3B4-4D96-42EA-9678-4394B5DE6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432" y="2129410"/>
            <a:ext cx="476978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6ACC30D-1C6D-4511-9D94-33D080C6B6FA}"/>
              </a:ext>
            </a:extLst>
          </p:cNvPr>
          <p:cNvSpPr txBox="1"/>
          <p:nvPr/>
        </p:nvSpPr>
        <p:spPr>
          <a:xfrm>
            <a:off x="5633360" y="2759208"/>
            <a:ext cx="750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Alex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A6AD43-F8A1-4108-9285-FEDC303407F5}"/>
              </a:ext>
            </a:extLst>
          </p:cNvPr>
          <p:cNvSpPr txBox="1"/>
          <p:nvPr/>
        </p:nvSpPr>
        <p:spPr>
          <a:xfrm>
            <a:off x="6933802" y="2748376"/>
            <a:ext cx="963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Tasha</a:t>
            </a:r>
            <a:endParaRPr lang="en-US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1FC06B9-9615-4B28-BE67-6F5C8E34DD88}"/>
              </a:ext>
            </a:extLst>
          </p:cNvPr>
          <p:cNvCxnSpPr/>
          <p:nvPr/>
        </p:nvCxnSpPr>
        <p:spPr>
          <a:xfrm>
            <a:off x="6306030" y="2581275"/>
            <a:ext cx="7234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9" name="Picture 2">
            <a:extLst>
              <a:ext uri="{FF2B5EF4-FFF2-40B4-BE49-F238E27FC236}">
                <a16:creationId xmlns:a16="http://schemas.microsoft.com/office/drawing/2014/main" id="{FFC307F6-D98A-4174-B18E-E17F05927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428" y="2129410"/>
            <a:ext cx="366390" cy="36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59273DC-8639-48F0-BE8F-5BC2E9750BD5}"/>
              </a:ext>
            </a:extLst>
          </p:cNvPr>
          <p:cNvSpPr txBox="1"/>
          <p:nvPr/>
        </p:nvSpPr>
        <p:spPr>
          <a:xfrm>
            <a:off x="4857367" y="1729813"/>
            <a:ext cx="4624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Allocation A:</a:t>
            </a:r>
          </a:p>
        </p:txBody>
      </p:sp>
      <p:pic>
        <p:nvPicPr>
          <p:cNvPr id="43" name="Picture 10" descr="Drill Vector Graphic by hellopixelzstudio · Creative Fabrica">
            <a:extLst>
              <a:ext uri="{FF2B5EF4-FFF2-40B4-BE49-F238E27FC236}">
                <a16:creationId xmlns:a16="http://schemas.microsoft.com/office/drawing/2014/main" id="{DAD244BD-23A5-42DA-8203-8F596208B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941" y="3082739"/>
            <a:ext cx="800100" cy="53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Pin on card">
            <a:extLst>
              <a:ext uri="{FF2B5EF4-FFF2-40B4-BE49-F238E27FC236}">
                <a16:creationId xmlns:a16="http://schemas.microsoft.com/office/drawing/2014/main" id="{6A7190AF-5646-4941-B61F-1239A20F4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175" y="3143770"/>
            <a:ext cx="375548" cy="40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12,128 Nail Work Tool Illustrations &amp; Clip Art - iStock">
            <a:extLst>
              <a:ext uri="{FF2B5EF4-FFF2-40B4-BE49-F238E27FC236}">
                <a16:creationId xmlns:a16="http://schemas.microsoft.com/office/drawing/2014/main" id="{1CF5B4D7-DC9F-4D27-91DE-84ED6DBFA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891" y="3062097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8" descr="Wood Board Wooden - Free vector graphic on Pixabay">
            <a:extLst>
              <a:ext uri="{FF2B5EF4-FFF2-40B4-BE49-F238E27FC236}">
                <a16:creationId xmlns:a16="http://schemas.microsoft.com/office/drawing/2014/main" id="{ACD0FBE6-AA90-4ECC-AB08-F8064C430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4309" y="3230507"/>
            <a:ext cx="4572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X Red Mark - Free vector graphic on Pixabay">
            <a:extLst>
              <a:ext uri="{FF2B5EF4-FFF2-40B4-BE49-F238E27FC236}">
                <a16:creationId xmlns:a16="http://schemas.microsoft.com/office/drawing/2014/main" id="{6B6AE128-5A05-4102-AB3A-2766BA57F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821" y="3195786"/>
            <a:ext cx="298042" cy="29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Person Image Icon #219678 - Free Icons Library">
            <a:extLst>
              <a:ext uri="{FF2B5EF4-FFF2-40B4-BE49-F238E27FC236}">
                <a16:creationId xmlns:a16="http://schemas.microsoft.com/office/drawing/2014/main" id="{0B98184F-BC4C-4D08-8802-BC1C8E0A4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604" y="4041128"/>
            <a:ext cx="476978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Person Image Icon #219678 - Free Icons Library">
            <a:extLst>
              <a:ext uri="{FF2B5EF4-FFF2-40B4-BE49-F238E27FC236}">
                <a16:creationId xmlns:a16="http://schemas.microsoft.com/office/drawing/2014/main" id="{A41971BD-E654-4EF6-9EC6-F42A79DEC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729" y="4041128"/>
            <a:ext cx="476978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FF6509E1-AB27-4095-8274-2FD11C7C4E77}"/>
              </a:ext>
            </a:extLst>
          </p:cNvPr>
          <p:cNvSpPr txBox="1"/>
          <p:nvPr/>
        </p:nvSpPr>
        <p:spPr>
          <a:xfrm>
            <a:off x="5609657" y="4670926"/>
            <a:ext cx="750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Alex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60AC52C-2384-4A04-8809-5B26DB2828CE}"/>
              </a:ext>
            </a:extLst>
          </p:cNvPr>
          <p:cNvSpPr txBox="1"/>
          <p:nvPr/>
        </p:nvSpPr>
        <p:spPr>
          <a:xfrm>
            <a:off x="6910099" y="4660094"/>
            <a:ext cx="963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Tasha</a:t>
            </a:r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946EF1D-77C7-47E8-8242-7AE75222B287}"/>
              </a:ext>
            </a:extLst>
          </p:cNvPr>
          <p:cNvSpPr txBox="1"/>
          <p:nvPr/>
        </p:nvSpPr>
        <p:spPr>
          <a:xfrm>
            <a:off x="4833664" y="3641531"/>
            <a:ext cx="46243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Allocation </a:t>
            </a:r>
            <a:r>
              <a:rPr lang="en-US" dirty="0"/>
              <a:t>B</a:t>
            </a:r>
            <a:r>
              <a:rPr lang="en-US" b="0" dirty="0"/>
              <a:t>:</a:t>
            </a:r>
          </a:p>
        </p:txBody>
      </p:sp>
      <p:pic>
        <p:nvPicPr>
          <p:cNvPr id="66" name="Picture 10" descr="Drill Vector Graphic by hellopixelzstudio · Creative Fabrica">
            <a:extLst>
              <a:ext uri="{FF2B5EF4-FFF2-40B4-BE49-F238E27FC236}">
                <a16:creationId xmlns:a16="http://schemas.microsoft.com/office/drawing/2014/main" id="{B088426D-F2D1-467E-859F-69B23E7A1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425" y="4993782"/>
            <a:ext cx="800100" cy="53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4" descr="Pin on card">
            <a:extLst>
              <a:ext uri="{FF2B5EF4-FFF2-40B4-BE49-F238E27FC236}">
                <a16:creationId xmlns:a16="http://schemas.microsoft.com/office/drawing/2014/main" id="{1F82E236-01CE-48F4-88AC-038BC9BCD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569" y="5056797"/>
            <a:ext cx="375548" cy="40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" descr="12,128 Nail Work Tool Illustrations &amp; Clip Art - iStock">
            <a:extLst>
              <a:ext uri="{FF2B5EF4-FFF2-40B4-BE49-F238E27FC236}">
                <a16:creationId xmlns:a16="http://schemas.microsoft.com/office/drawing/2014/main" id="{93EC6F32-BF28-45AB-8D96-218C07398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285" y="4975124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8" descr="Wood Board Wooden - Free vector graphic on Pixabay">
            <a:extLst>
              <a:ext uri="{FF2B5EF4-FFF2-40B4-BE49-F238E27FC236}">
                <a16:creationId xmlns:a16="http://schemas.microsoft.com/office/drawing/2014/main" id="{1A8D12C1-92B8-44CC-B1D4-32F4F7CFC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462" y="5106411"/>
            <a:ext cx="4572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6" descr="Check Mark Tick - Free vector graphic on Pixabay">
            <a:extLst>
              <a:ext uri="{FF2B5EF4-FFF2-40B4-BE49-F238E27FC236}">
                <a16:creationId xmlns:a16="http://schemas.microsoft.com/office/drawing/2014/main" id="{91444ED9-5395-473A-910D-14B1C9A5A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734" y="2218139"/>
            <a:ext cx="323782" cy="31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6" descr="Check Mark Tick - Free vector graphic on Pixabay">
            <a:extLst>
              <a:ext uri="{FF2B5EF4-FFF2-40B4-BE49-F238E27FC236}">
                <a16:creationId xmlns:a16="http://schemas.microsoft.com/office/drawing/2014/main" id="{5992F61E-267C-45B1-8937-35BAA8DF6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932" y="1636324"/>
            <a:ext cx="323782" cy="31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0282751-10CA-44ED-8224-C0AAA08A5057}"/>
              </a:ext>
            </a:extLst>
          </p:cNvPr>
          <p:cNvCxnSpPr/>
          <p:nvPr/>
        </p:nvCxnSpPr>
        <p:spPr>
          <a:xfrm flipV="1">
            <a:off x="4063922" y="1934481"/>
            <a:ext cx="144118" cy="263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7F2CA765-1A6B-41D6-9600-C469A9A2E41D}"/>
              </a:ext>
            </a:extLst>
          </p:cNvPr>
          <p:cNvSpPr txBox="1"/>
          <p:nvPr/>
        </p:nvSpPr>
        <p:spPr>
          <a:xfrm>
            <a:off x="6282547" y="3140743"/>
            <a:ext cx="450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&lt;</a:t>
            </a:r>
            <a:endParaRPr lang="en-US" dirty="0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16BD4ED8-1B3B-4BE3-B990-3A27C20D985E}"/>
              </a:ext>
            </a:extLst>
          </p:cNvPr>
          <p:cNvCxnSpPr/>
          <p:nvPr/>
        </p:nvCxnSpPr>
        <p:spPr>
          <a:xfrm flipH="1">
            <a:off x="6051108" y="3493828"/>
            <a:ext cx="6836" cy="1612583"/>
          </a:xfrm>
          <a:prstGeom prst="straightConnector1">
            <a:avLst/>
          </a:prstGeom>
          <a:ln w="3810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BB3A9CF-142B-4A71-AA59-2D4F4FD8739F}"/>
              </a:ext>
            </a:extLst>
          </p:cNvPr>
          <p:cNvCxnSpPr>
            <a:cxnSpLocks/>
          </p:cNvCxnSpPr>
          <p:nvPr/>
        </p:nvCxnSpPr>
        <p:spPr>
          <a:xfrm>
            <a:off x="6065816" y="3493828"/>
            <a:ext cx="1130020" cy="1499954"/>
          </a:xfrm>
          <a:prstGeom prst="straightConnector1">
            <a:avLst/>
          </a:prstGeom>
          <a:ln w="38100">
            <a:solidFill>
              <a:schemeClr val="tx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445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42" grpId="0"/>
      <p:bldP spid="62" grpId="0"/>
      <p:bldP spid="63" grpId="0"/>
      <p:bldP spid="65" grpId="0"/>
      <p:bldP spid="7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cookie with a face on it&#10;&#10;Description automatically generated with medium confidence">
            <a:extLst>
              <a:ext uri="{FF2B5EF4-FFF2-40B4-BE49-F238E27FC236}">
                <a16:creationId xmlns:a16="http://schemas.microsoft.com/office/drawing/2014/main" id="{B6821271-6C62-45DA-A481-E72483B5E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5147" y="101310"/>
            <a:ext cx="2580132" cy="1935099"/>
          </a:xfrm>
          <a:prstGeom prst="rect">
            <a:avLst/>
          </a:prstGeom>
        </p:spPr>
      </p:pic>
      <p:pic>
        <p:nvPicPr>
          <p:cNvPr id="80" name="Picture 79" descr="A picture containing shape&#10;&#10;Description automatically generated">
            <a:extLst>
              <a:ext uri="{FF2B5EF4-FFF2-40B4-BE49-F238E27FC236}">
                <a16:creationId xmlns:a16="http://schemas.microsoft.com/office/drawing/2014/main" id="{9D8E7805-DFCC-4DB7-A09A-52D8F7996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2536" y="5034802"/>
            <a:ext cx="791337" cy="527558"/>
          </a:xfrm>
          <a:prstGeom prst="rect">
            <a:avLst/>
          </a:prstGeom>
        </p:spPr>
      </p:pic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C42EEF9-10E4-41D7-A450-AA62BFE3490F}"/>
              </a:ext>
            </a:extLst>
          </p:cNvPr>
          <p:cNvCxnSpPr/>
          <p:nvPr/>
        </p:nvCxnSpPr>
        <p:spPr>
          <a:xfrm flipV="1">
            <a:off x="4543296" y="4850732"/>
            <a:ext cx="294032" cy="36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AABEF12-36C9-431E-979C-920F89D14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Extending to 2 players, different valuations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FB6F0-E728-4375-B773-2AD979F7B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46</a:t>
            </a:fld>
            <a:endParaRPr lang="en-US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ACF16621-5294-4C1B-B5E6-2F880129AE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752600"/>
            <a:ext cx="8048623" cy="4373563"/>
          </a:xfrm>
        </p:spPr>
        <p:txBody>
          <a:bodyPr>
            <a:normAutofit/>
          </a:bodyPr>
          <a:lstStyle/>
          <a:p>
            <a:r>
              <a:rPr lang="en-US" sz="1600" b="0" dirty="0"/>
              <a:t>Method: Divide and choose!</a:t>
            </a:r>
          </a:p>
          <a:p>
            <a:endParaRPr lang="en-US" sz="800" b="0" dirty="0"/>
          </a:p>
          <a:p>
            <a:pPr marL="342900" indent="-342900">
              <a:buAutoNum type="arabicPeriod"/>
            </a:pPr>
            <a:r>
              <a:rPr lang="en-US" sz="1600" b="0" dirty="0"/>
              <a:t>Alex finds a </a:t>
            </a:r>
            <a:r>
              <a:rPr lang="en-US" sz="1600" b="0" dirty="0" err="1"/>
              <a:t>Leximin</a:t>
            </a:r>
            <a:r>
              <a:rPr lang="en-US" sz="1600" b="0" dirty="0"/>
              <a:t>++ solution assuming Tasha had his valuation.</a:t>
            </a:r>
          </a:p>
          <a:p>
            <a:pPr marL="342900" indent="-342900">
              <a:buAutoNum type="arabicPeriod"/>
            </a:pPr>
            <a:r>
              <a:rPr lang="en-US" sz="1600" b="0" dirty="0"/>
              <a:t>Tasha picks her favorite bundle, Alex gets the other.</a:t>
            </a:r>
          </a:p>
          <a:p>
            <a:endParaRPr lang="en-US" sz="1600" b="0" dirty="0"/>
          </a:p>
        </p:txBody>
      </p:sp>
      <p:pic>
        <p:nvPicPr>
          <p:cNvPr id="32" name="Picture 31" descr="A picture containing knife, weapon&#10;&#10;Description automatically generated">
            <a:extLst>
              <a:ext uri="{FF2B5EF4-FFF2-40B4-BE49-F238E27FC236}">
                <a16:creationId xmlns:a16="http://schemas.microsoft.com/office/drawing/2014/main" id="{0233CCD5-915B-4154-9FA9-E37E91070E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771" y="1483007"/>
            <a:ext cx="785301" cy="765110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A82F181-91E7-4107-B63E-0551123BB251}"/>
              </a:ext>
            </a:extLst>
          </p:cNvPr>
          <p:cNvCxnSpPr>
            <a:cxnSpLocks/>
            <a:stCxn id="31" idx="0"/>
            <a:endCxn id="31" idx="2"/>
          </p:cNvCxnSpPr>
          <p:nvPr/>
        </p:nvCxnSpPr>
        <p:spPr>
          <a:xfrm>
            <a:off x="6425213" y="101310"/>
            <a:ext cx="0" cy="1935099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82FFD42-9FEC-41DF-9B69-8F9A3B7858C4}"/>
              </a:ext>
            </a:extLst>
          </p:cNvPr>
          <p:cNvSpPr txBox="1"/>
          <p:nvPr/>
        </p:nvSpPr>
        <p:spPr>
          <a:xfrm>
            <a:off x="7029479" y="1667077"/>
            <a:ext cx="68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35" name="Picture 34" descr="A picture containing shape&#10;&#10;Description automatically generated">
            <a:extLst>
              <a:ext uri="{FF2B5EF4-FFF2-40B4-BE49-F238E27FC236}">
                <a16:creationId xmlns:a16="http://schemas.microsoft.com/office/drawing/2014/main" id="{F683EC13-C85A-4380-815A-5F23C2942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227" y="1667077"/>
            <a:ext cx="791337" cy="52755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C7D6FE8-31E7-4C98-980B-25166A30EA8B}"/>
              </a:ext>
            </a:extLst>
          </p:cNvPr>
          <p:cNvSpPr txBox="1"/>
          <p:nvPr/>
        </p:nvSpPr>
        <p:spPr>
          <a:xfrm>
            <a:off x="5599267" y="1957597"/>
            <a:ext cx="603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B1B8AC1-994C-4EDD-8BF1-B2813AAA4EB3}"/>
              </a:ext>
            </a:extLst>
          </p:cNvPr>
          <p:cNvCxnSpPr/>
          <p:nvPr/>
        </p:nvCxnSpPr>
        <p:spPr>
          <a:xfrm flipV="1">
            <a:off x="5606987" y="1483007"/>
            <a:ext cx="294032" cy="36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C8F4F65-3BD2-479C-BC4D-B2A96A98BBD8}"/>
              </a:ext>
            </a:extLst>
          </p:cNvPr>
          <p:cNvCxnSpPr>
            <a:cxnSpLocks/>
            <a:stCxn id="34" idx="0"/>
          </p:cNvCxnSpPr>
          <p:nvPr/>
        </p:nvCxnSpPr>
        <p:spPr>
          <a:xfrm flipH="1" flipV="1">
            <a:off x="7029479" y="1373617"/>
            <a:ext cx="342900" cy="2934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1" name="Picture 2" descr="Person Image Icon #219678 - Free Icons Library">
            <a:extLst>
              <a:ext uri="{FF2B5EF4-FFF2-40B4-BE49-F238E27FC236}">
                <a16:creationId xmlns:a16="http://schemas.microsoft.com/office/drawing/2014/main" id="{75339089-A7F3-4B2C-A503-C65CBF7A2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343" y="3346790"/>
            <a:ext cx="476978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Person Image Icon #219678 - Free Icons Library">
            <a:extLst>
              <a:ext uri="{FF2B5EF4-FFF2-40B4-BE49-F238E27FC236}">
                <a16:creationId xmlns:a16="http://schemas.microsoft.com/office/drawing/2014/main" id="{DB096444-F789-4FCC-810D-FD809A235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468" y="3346790"/>
            <a:ext cx="476978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C40A5D61-4AB7-48A6-98A3-49866FAEC813}"/>
              </a:ext>
            </a:extLst>
          </p:cNvPr>
          <p:cNvSpPr txBox="1"/>
          <p:nvPr/>
        </p:nvSpPr>
        <p:spPr>
          <a:xfrm>
            <a:off x="790396" y="3976588"/>
            <a:ext cx="750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Alex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B299BDA-EDE4-469F-8B2D-C7675FE17EA6}"/>
              </a:ext>
            </a:extLst>
          </p:cNvPr>
          <p:cNvSpPr txBox="1"/>
          <p:nvPr/>
        </p:nvSpPr>
        <p:spPr>
          <a:xfrm>
            <a:off x="2090838" y="3965756"/>
            <a:ext cx="963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Tasha</a:t>
            </a:r>
            <a:endParaRPr lang="en-US" dirty="0"/>
          </a:p>
        </p:txBody>
      </p:sp>
      <p:pic>
        <p:nvPicPr>
          <p:cNvPr id="61" name="Picture 2" descr="Person Image Icon #219678 - Free Icons Library">
            <a:extLst>
              <a:ext uri="{FF2B5EF4-FFF2-40B4-BE49-F238E27FC236}">
                <a16:creationId xmlns:a16="http://schemas.microsoft.com/office/drawing/2014/main" id="{94FF4827-3D25-4BF4-8591-9FDB6DB33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169" y="3363985"/>
            <a:ext cx="476978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Person Image Icon #219678 - Free Icons Library">
            <a:extLst>
              <a:ext uri="{FF2B5EF4-FFF2-40B4-BE49-F238E27FC236}">
                <a16:creationId xmlns:a16="http://schemas.microsoft.com/office/drawing/2014/main" id="{F98B534E-C6B6-4924-8067-E60981961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294" y="3363985"/>
            <a:ext cx="476978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12E49FF7-0C3C-4456-87E9-4C59B3445886}"/>
              </a:ext>
            </a:extLst>
          </p:cNvPr>
          <p:cNvSpPr txBox="1"/>
          <p:nvPr/>
        </p:nvSpPr>
        <p:spPr>
          <a:xfrm>
            <a:off x="4546647" y="3993783"/>
            <a:ext cx="791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Alex1</a:t>
            </a:r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6392DEB-217E-4C8F-AD86-3D20E9C0D304}"/>
              </a:ext>
            </a:extLst>
          </p:cNvPr>
          <p:cNvSpPr txBox="1"/>
          <p:nvPr/>
        </p:nvSpPr>
        <p:spPr>
          <a:xfrm>
            <a:off x="5932814" y="3982951"/>
            <a:ext cx="963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Alex2</a:t>
            </a:r>
            <a:endParaRPr lang="en-US" dirty="0"/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86094D7-5038-4E04-ACC8-F091730A626A}"/>
              </a:ext>
            </a:extLst>
          </p:cNvPr>
          <p:cNvCxnSpPr>
            <a:cxnSpLocks/>
          </p:cNvCxnSpPr>
          <p:nvPr/>
        </p:nvCxnSpPr>
        <p:spPr>
          <a:xfrm>
            <a:off x="2861963" y="3787266"/>
            <a:ext cx="1346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6" name="Picture 10" descr="Drill Vector Graphic by hellopixelzstudio · Creative Fabrica">
            <a:extLst>
              <a:ext uri="{FF2B5EF4-FFF2-40B4-BE49-F238E27FC236}">
                <a16:creationId xmlns:a16="http://schemas.microsoft.com/office/drawing/2014/main" id="{59D849B7-3971-410E-B1D9-414252F79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670" y="4274041"/>
            <a:ext cx="800100" cy="53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4" descr="Pin on card">
            <a:extLst>
              <a:ext uri="{FF2B5EF4-FFF2-40B4-BE49-F238E27FC236}">
                <a16:creationId xmlns:a16="http://schemas.microsoft.com/office/drawing/2014/main" id="{305DD23A-5769-467D-B6AA-4F16912D8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814" y="4337056"/>
            <a:ext cx="375548" cy="40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" descr="12,128 Nail Work Tool Illustrations &amp; Clip Art - iStock">
            <a:extLst>
              <a:ext uri="{FF2B5EF4-FFF2-40B4-BE49-F238E27FC236}">
                <a16:creationId xmlns:a16="http://schemas.microsoft.com/office/drawing/2014/main" id="{157413A2-9974-4995-867D-316699F58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530" y="4255383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8" descr="Wood Board Wooden - Free vector graphic on Pixabay">
            <a:extLst>
              <a:ext uri="{FF2B5EF4-FFF2-40B4-BE49-F238E27FC236}">
                <a16:creationId xmlns:a16="http://schemas.microsoft.com/office/drawing/2014/main" id="{B48E6DEB-67D8-49B1-892C-FB00442BC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707" y="4386670"/>
            <a:ext cx="4572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Speech Bubble: Rectangle 69">
            <a:extLst>
              <a:ext uri="{FF2B5EF4-FFF2-40B4-BE49-F238E27FC236}">
                <a16:creationId xmlns:a16="http://schemas.microsoft.com/office/drawing/2014/main" id="{877821FC-B579-4719-AA16-0FCD87B5B353}"/>
              </a:ext>
            </a:extLst>
          </p:cNvPr>
          <p:cNvSpPr/>
          <p:nvPr/>
        </p:nvSpPr>
        <p:spPr>
          <a:xfrm>
            <a:off x="7039511" y="3275296"/>
            <a:ext cx="1050894" cy="930959"/>
          </a:xfrm>
          <a:prstGeom prst="wedgeRectCallout">
            <a:avLst>
              <a:gd name="adj1" fmla="val -57883"/>
              <a:gd name="adj2" fmla="val 481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No matter which Alex get’s, he’s okay!</a:t>
            </a:r>
          </a:p>
        </p:txBody>
      </p:sp>
      <p:pic>
        <p:nvPicPr>
          <p:cNvPr id="72" name="Picture 10" descr="Drill Vector Graphic by hellopixelzstudio · Creative Fabrica">
            <a:extLst>
              <a:ext uri="{FF2B5EF4-FFF2-40B4-BE49-F238E27FC236}">
                <a16:creationId xmlns:a16="http://schemas.microsoft.com/office/drawing/2014/main" id="{55E141F5-1BC6-4561-AF25-AAFA134DA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668" y="4888791"/>
            <a:ext cx="800100" cy="53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4" descr="Pin on card">
            <a:extLst>
              <a:ext uri="{FF2B5EF4-FFF2-40B4-BE49-F238E27FC236}">
                <a16:creationId xmlns:a16="http://schemas.microsoft.com/office/drawing/2014/main" id="{7DC4CCB7-E9CB-4FEC-9B3F-295AF0916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626" y="4982191"/>
            <a:ext cx="375548" cy="40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6" descr="12,128 Nail Work Tool Illustrations &amp; Clip Art - iStock">
            <a:extLst>
              <a:ext uri="{FF2B5EF4-FFF2-40B4-BE49-F238E27FC236}">
                <a16:creationId xmlns:a16="http://schemas.microsoft.com/office/drawing/2014/main" id="{A3A0036A-314E-40E0-B1D8-53E0DD49C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006" y="4906608"/>
            <a:ext cx="47625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8" descr="Wood Board Wooden - Free vector graphic on Pixabay">
            <a:extLst>
              <a:ext uri="{FF2B5EF4-FFF2-40B4-BE49-F238E27FC236}">
                <a16:creationId xmlns:a16="http://schemas.microsoft.com/office/drawing/2014/main" id="{B396FE5D-93D8-4528-B3E9-49BD6B1E2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05" y="5001420"/>
            <a:ext cx="4572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 descr="Person Image Icon #219678 - Free Icons Library">
            <a:extLst>
              <a:ext uri="{FF2B5EF4-FFF2-40B4-BE49-F238E27FC236}">
                <a16:creationId xmlns:a16="http://schemas.microsoft.com/office/drawing/2014/main" id="{A61E4D84-9A13-455A-8329-75CE3A670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010" y="5107367"/>
            <a:ext cx="476978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053B92A-7D0E-4F5F-B87D-0CE5F1B546A3}"/>
              </a:ext>
            </a:extLst>
          </p:cNvPr>
          <p:cNvSpPr txBox="1"/>
          <p:nvPr/>
        </p:nvSpPr>
        <p:spPr>
          <a:xfrm>
            <a:off x="3696380" y="5726333"/>
            <a:ext cx="9630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Tasha</a:t>
            </a:r>
            <a:endParaRPr lang="en-US" dirty="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12D7737-3F72-4E65-9538-20EBA0F618FA}"/>
              </a:ext>
            </a:extLst>
          </p:cNvPr>
          <p:cNvCxnSpPr>
            <a:cxnSpLocks/>
          </p:cNvCxnSpPr>
          <p:nvPr/>
        </p:nvCxnSpPr>
        <p:spPr>
          <a:xfrm flipH="1" flipV="1">
            <a:off x="6496487" y="4838568"/>
            <a:ext cx="170866" cy="3446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4" name="Picture 2" descr="Person Image Icon #219678 - Free Icons Library">
            <a:extLst>
              <a:ext uri="{FF2B5EF4-FFF2-40B4-BE49-F238E27FC236}">
                <a16:creationId xmlns:a16="http://schemas.microsoft.com/office/drawing/2014/main" id="{3EE569BB-66B3-465C-903E-C90EBC0C9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000" y="5102091"/>
            <a:ext cx="476978" cy="65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0C2187D0-8EC0-4D7A-A7C8-75411D8E0F87}"/>
              </a:ext>
            </a:extLst>
          </p:cNvPr>
          <p:cNvSpPr txBox="1"/>
          <p:nvPr/>
        </p:nvSpPr>
        <p:spPr>
          <a:xfrm>
            <a:off x="6602053" y="5731889"/>
            <a:ext cx="7507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/>
              <a:t>Alex</a:t>
            </a:r>
            <a:endParaRPr lang="en-US" dirty="0"/>
          </a:p>
        </p:txBody>
      </p:sp>
      <p:sp>
        <p:nvSpPr>
          <p:cNvPr id="86" name="Speech Bubble: Rectangle 85">
            <a:extLst>
              <a:ext uri="{FF2B5EF4-FFF2-40B4-BE49-F238E27FC236}">
                <a16:creationId xmlns:a16="http://schemas.microsoft.com/office/drawing/2014/main" id="{051C8F4C-424B-4D0B-B0CE-5FF64EFBC38D}"/>
              </a:ext>
            </a:extLst>
          </p:cNvPr>
          <p:cNvSpPr/>
          <p:nvPr/>
        </p:nvSpPr>
        <p:spPr>
          <a:xfrm>
            <a:off x="4630273" y="5683684"/>
            <a:ext cx="1152642" cy="930959"/>
          </a:xfrm>
          <a:prstGeom prst="wedgeRectCallout">
            <a:avLst>
              <a:gd name="adj1" fmla="val -68759"/>
              <a:gd name="adj2" fmla="val -582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Tasha picks her favorite: she’s okay!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9C5B2E4-6CFC-4B5A-B3A8-67778AAAC295}"/>
              </a:ext>
            </a:extLst>
          </p:cNvPr>
          <p:cNvSpPr txBox="1"/>
          <p:nvPr/>
        </p:nvSpPr>
        <p:spPr>
          <a:xfrm>
            <a:off x="260165" y="5749425"/>
            <a:ext cx="46243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/>
              <a:t>Tasha doesn’t envy Alex.</a:t>
            </a:r>
          </a:p>
          <a:p>
            <a:r>
              <a:rPr lang="en-US" dirty="0"/>
              <a:t>Alex doesn’t strongly envy Tasha.</a:t>
            </a:r>
          </a:p>
        </p:txBody>
      </p:sp>
      <p:pic>
        <p:nvPicPr>
          <p:cNvPr id="88" name="Picture 6" descr="Check Mark Tick - Free vector graphic on Pixabay">
            <a:extLst>
              <a:ext uri="{FF2B5EF4-FFF2-40B4-BE49-F238E27FC236}">
                <a16:creationId xmlns:a16="http://schemas.microsoft.com/office/drawing/2014/main" id="{5F46ABCD-29B0-4E3E-9A31-53263B01F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18" y="5650065"/>
            <a:ext cx="323782" cy="318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35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/>
      <p:bldP spid="59" grpId="0"/>
      <p:bldP spid="60" grpId="0"/>
      <p:bldP spid="63" grpId="0"/>
      <p:bldP spid="64" grpId="0"/>
      <p:bldP spid="70" grpId="0" animBg="1"/>
      <p:bldP spid="79" grpId="0"/>
      <p:bldP spid="85" grpId="0"/>
      <p:bldP spid="86" grpId="0" animBg="1"/>
      <p:bldP spid="8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❓ Question Mark Emoji — Meaning, Copy &amp; Paste">
            <a:extLst>
              <a:ext uri="{FF2B5EF4-FFF2-40B4-BE49-F238E27FC236}">
                <a16:creationId xmlns:a16="http://schemas.microsoft.com/office/drawing/2014/main" id="{48666643-FC50-4E6F-907C-298840741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054" y="2352673"/>
            <a:ext cx="323851" cy="323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888E73C-0C1C-43E8-9902-17C0F9CA0342}"/>
              </a:ext>
            </a:extLst>
          </p:cNvPr>
          <p:cNvSpPr/>
          <p:nvPr/>
        </p:nvSpPr>
        <p:spPr>
          <a:xfrm>
            <a:off x="390523" y="3243936"/>
            <a:ext cx="8010525" cy="323850"/>
          </a:xfrm>
          <a:prstGeom prst="rect">
            <a:avLst/>
          </a:prstGeom>
          <a:gradFill>
            <a:gsLst>
              <a:gs pos="0">
                <a:srgbClr val="FF0000"/>
              </a:gs>
              <a:gs pos="14000">
                <a:srgbClr val="FF0000"/>
              </a:gs>
              <a:gs pos="86000">
                <a:srgbClr val="00B050"/>
              </a:gs>
              <a:gs pos="85000">
                <a:schemeClr val="bg1"/>
              </a:gs>
              <a:gs pos="15000">
                <a:schemeClr val="bg1"/>
              </a:gs>
              <a:gs pos="100000">
                <a:srgbClr val="00B050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718804-D6FE-43FE-9888-7E46CD7E1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Ef, Ef1, </a:t>
            </a:r>
            <a:r>
              <a:rPr lang="en-US" dirty="0" err="1"/>
              <a:t>Efx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B57C45-9D54-4C7D-AB7C-2B71D0135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3DB524-9811-4D5B-9074-ECC741FE38D6}"/>
              </a:ext>
            </a:extLst>
          </p:cNvPr>
          <p:cNvSpPr txBox="1"/>
          <p:nvPr/>
        </p:nvSpPr>
        <p:spPr>
          <a:xfrm>
            <a:off x="285748" y="3567786"/>
            <a:ext cx="14001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Might not exist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E40177-4BE7-4DA5-8133-3C26C1EB699A}"/>
              </a:ext>
            </a:extLst>
          </p:cNvPr>
          <p:cNvSpPr txBox="1"/>
          <p:nvPr/>
        </p:nvSpPr>
        <p:spPr>
          <a:xfrm>
            <a:off x="7340598" y="3542902"/>
            <a:ext cx="14001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Always exists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E1121F-CBB3-4AFF-8D8D-6FDC54D0E3E2}"/>
              </a:ext>
            </a:extLst>
          </p:cNvPr>
          <p:cNvSpPr/>
          <p:nvPr/>
        </p:nvSpPr>
        <p:spPr>
          <a:xfrm>
            <a:off x="390523" y="3243936"/>
            <a:ext cx="8010525" cy="323850"/>
          </a:xfrm>
          <a:prstGeom prst="rect">
            <a:avLst/>
          </a:prstGeom>
          <a:gradFill>
            <a:gsLst>
              <a:gs pos="0">
                <a:srgbClr val="FF0000"/>
              </a:gs>
              <a:gs pos="50000">
                <a:srgbClr val="FFC000"/>
              </a:gs>
              <a:gs pos="100000">
                <a:srgbClr val="00B050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D40C9E-DF81-4F8D-B4ED-7B058ED11269}"/>
              </a:ext>
            </a:extLst>
          </p:cNvPr>
          <p:cNvSpPr txBox="1"/>
          <p:nvPr/>
        </p:nvSpPr>
        <p:spPr>
          <a:xfrm>
            <a:off x="860819" y="1739781"/>
            <a:ext cx="1259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Envy free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B2D973-A657-4561-B2C6-FEB5DADDEA05}"/>
              </a:ext>
            </a:extLst>
          </p:cNvPr>
          <p:cNvSpPr txBox="1"/>
          <p:nvPr/>
        </p:nvSpPr>
        <p:spPr>
          <a:xfrm>
            <a:off x="6442469" y="1462782"/>
            <a:ext cx="12596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Envy free up to one good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0381BF-605A-46A5-873D-656DEBDE67AC}"/>
              </a:ext>
            </a:extLst>
          </p:cNvPr>
          <p:cNvSpPr txBox="1"/>
          <p:nvPr/>
        </p:nvSpPr>
        <p:spPr>
          <a:xfrm>
            <a:off x="3875482" y="1462782"/>
            <a:ext cx="12596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Envy free up to any one good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74B4BDC-9244-420A-9D3C-8A393F39BF24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957262" y="2109113"/>
            <a:ext cx="533398" cy="10191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19F007-120A-48C1-8F5F-347DDE191BE5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7072310" y="2386112"/>
            <a:ext cx="700088" cy="70324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9F0515F-627A-4C8D-BFA6-FBE902272F62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4505323" y="2386112"/>
            <a:ext cx="0" cy="742176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2119389-217F-4B33-B22D-941B439D5CE4}"/>
              </a:ext>
            </a:extLst>
          </p:cNvPr>
          <p:cNvSpPr txBox="1"/>
          <p:nvPr/>
        </p:nvSpPr>
        <p:spPr>
          <a:xfrm>
            <a:off x="3524248" y="3553103"/>
            <a:ext cx="27241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Always exists in some notable cases.</a:t>
            </a:r>
            <a:endParaRPr lang="en-U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83C5081-DD16-4D20-B728-F9FD3F185424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4505323" y="2386112"/>
            <a:ext cx="2882501" cy="742176"/>
          </a:xfrm>
          <a:prstGeom prst="straightConnector1">
            <a:avLst/>
          </a:prstGeom>
          <a:ln w="38100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6" name="Picture 8" descr="✔️ Heavy Check Mark Emoji Meaning with Pictures: from A to Z">
            <a:extLst>
              <a:ext uri="{FF2B5EF4-FFF2-40B4-BE49-F238E27FC236}">
                <a16:creationId xmlns:a16="http://schemas.microsoft.com/office/drawing/2014/main" id="{3AA6DACF-67A4-46A1-A6FD-5328FC9F7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337" y="2875041"/>
            <a:ext cx="214312" cy="21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ontent Placeholder 19">
            <a:extLst>
              <a:ext uri="{FF2B5EF4-FFF2-40B4-BE49-F238E27FC236}">
                <a16:creationId xmlns:a16="http://schemas.microsoft.com/office/drawing/2014/main" id="{4EA30DB0-3DDF-41D4-9388-9CBD89D9E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4263111"/>
            <a:ext cx="8048623" cy="2166263"/>
          </a:xfrm>
        </p:spPr>
        <p:txBody>
          <a:bodyPr>
            <a:normAutofit fontScale="92500" lnSpcReduction="20000"/>
          </a:bodyPr>
          <a:lstStyle/>
          <a:p>
            <a:r>
              <a:rPr lang="en-US" sz="1600" b="0" dirty="0"/>
              <a:t>We know EFX exists when: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/>
              <a:t>There are 3 players [Chaudhury, Garg, and </a:t>
            </a:r>
            <a:r>
              <a:rPr lang="en-US" sz="1600" b="0" dirty="0" err="1"/>
              <a:t>Mehlhorn</a:t>
            </a:r>
            <a:r>
              <a:rPr lang="en-US" sz="1600" b="0" dirty="0"/>
              <a:t>]</a:t>
            </a:r>
          </a:p>
          <a:p>
            <a:pPr marL="742950" lvl="1" indent="-285750"/>
            <a:r>
              <a:rPr lang="en-US" sz="1600" b="0" dirty="0"/>
              <a:t>We saw EFX for 2 players [</a:t>
            </a:r>
            <a:r>
              <a:rPr lang="en-US" sz="1600" b="0" dirty="0" err="1"/>
              <a:t>Plaut</a:t>
            </a:r>
            <a:r>
              <a:rPr lang="en-US" sz="1600" b="0" dirty="0"/>
              <a:t> &amp; </a:t>
            </a:r>
            <a:r>
              <a:rPr lang="en-US" sz="1600" b="0" dirty="0" err="1"/>
              <a:t>Roughgarden</a:t>
            </a:r>
            <a:r>
              <a:rPr lang="en-US" sz="1600" b="0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/>
              <a:t>All agents have identical valuations [</a:t>
            </a:r>
            <a:r>
              <a:rPr lang="en-US" sz="1600" b="0" dirty="0" err="1"/>
              <a:t>Plaut</a:t>
            </a:r>
            <a:r>
              <a:rPr lang="en-US" sz="1600" b="0" dirty="0"/>
              <a:t> &amp; </a:t>
            </a:r>
            <a:r>
              <a:rPr lang="en-US" sz="1600" b="0" dirty="0" err="1"/>
              <a:t>Roughgarden</a:t>
            </a:r>
            <a:r>
              <a:rPr lang="en-US" sz="1600" b="0" dirty="0"/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/>
              <a:t>All agents have binary, additive valuations [Halpern, </a:t>
            </a:r>
            <a:r>
              <a:rPr lang="en-US" sz="1600" b="0" dirty="0" err="1"/>
              <a:t>Procaccia</a:t>
            </a:r>
            <a:r>
              <a:rPr lang="en-US" sz="1600" b="0" dirty="0"/>
              <a:t>, </a:t>
            </a:r>
            <a:r>
              <a:rPr lang="en-US" sz="1600" b="0" dirty="0" err="1"/>
              <a:t>Psomas</a:t>
            </a:r>
            <a:r>
              <a:rPr lang="en-US" sz="1600" b="0" dirty="0"/>
              <a:t>, &amp; Shah]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/>
              <a:t>There are 4 players and we can remove one item [Berger, Cohen, Feldman, &amp; Fiat]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dirty="0"/>
              <a:t>There are n players and we can remove n-1 items [Berger, Cohen, Feldman, &amp; Fiat]</a:t>
            </a:r>
          </a:p>
          <a:p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2682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DB7BE-1D2A-429F-87A4-74B947956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Fairly dividing a Sheet cake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B2611-1971-4826-B0B7-74C21A79C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1"/>
            <a:ext cx="8037576" cy="2627376"/>
          </a:xfrm>
        </p:spPr>
        <p:txBody>
          <a:bodyPr>
            <a:normAutofit/>
          </a:bodyPr>
          <a:lstStyle/>
          <a:p>
            <a:r>
              <a:rPr lang="en-US" dirty="0"/>
              <a:t>How should Alice and Bob divide a vanilla sheet cake?</a:t>
            </a:r>
          </a:p>
          <a:p>
            <a:r>
              <a:rPr lang="en-US" dirty="0" err="1"/>
              <a:t>u</a:t>
            </a:r>
            <a:r>
              <a:rPr lang="en-US" baseline="-25000" dirty="0" err="1"/>
              <a:t>Alice</a:t>
            </a:r>
            <a:r>
              <a:rPr lang="en-US" dirty="0"/>
              <a:t>(</a:t>
            </a:r>
            <a:r>
              <a:rPr lang="en-US" dirty="0" err="1"/>
              <a:t>vla</a:t>
            </a:r>
            <a:r>
              <a:rPr lang="en-US" dirty="0"/>
              <a:t>) = 10</a:t>
            </a:r>
          </a:p>
          <a:p>
            <a:r>
              <a:rPr lang="en-US" dirty="0" err="1"/>
              <a:t>u</a:t>
            </a:r>
            <a:r>
              <a:rPr lang="en-US" baseline="-25000" dirty="0" err="1"/>
              <a:t>Bob</a:t>
            </a:r>
            <a:r>
              <a:rPr lang="en-US" dirty="0"/>
              <a:t>(</a:t>
            </a:r>
            <a:r>
              <a:rPr lang="en-US" dirty="0" err="1"/>
              <a:t>vla</a:t>
            </a:r>
            <a:r>
              <a:rPr lang="en-US" dirty="0"/>
              <a:t>) = 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E06B7-57D6-4A5B-AC62-46D3E6E2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2FFDC3-4DFB-4B97-BB86-49B5D423F7AA}"/>
              </a:ext>
            </a:extLst>
          </p:cNvPr>
          <p:cNvSpPr/>
          <p:nvPr/>
        </p:nvSpPr>
        <p:spPr>
          <a:xfrm>
            <a:off x="1709928" y="3319681"/>
            <a:ext cx="4937760" cy="20573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picture containing knife, weapon&#10;&#10;Description automatically generated">
            <a:extLst>
              <a:ext uri="{FF2B5EF4-FFF2-40B4-BE49-F238E27FC236}">
                <a16:creationId xmlns:a16="http://schemas.microsoft.com/office/drawing/2014/main" id="{404D3488-57BC-4D53-8705-414973D87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030" y="5454285"/>
            <a:ext cx="785301" cy="76511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74A0C40-5640-45AB-9641-71236C107A3E}"/>
              </a:ext>
            </a:extLst>
          </p:cNvPr>
          <p:cNvSpPr txBox="1"/>
          <p:nvPr/>
        </p:nvSpPr>
        <p:spPr>
          <a:xfrm>
            <a:off x="4745738" y="5377080"/>
            <a:ext cx="68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Alice</a:t>
            </a:r>
          </a:p>
        </p:txBody>
      </p:sp>
      <p:pic>
        <p:nvPicPr>
          <p:cNvPr id="30" name="Picture 29" descr="A picture containing shape&#10;&#10;Description automatically generated">
            <a:extLst>
              <a:ext uri="{FF2B5EF4-FFF2-40B4-BE49-F238E27FC236}">
                <a16:creationId xmlns:a16="http://schemas.microsoft.com/office/drawing/2014/main" id="{1C3BBDF7-0E04-4917-9856-D13C68472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516" y="5625519"/>
            <a:ext cx="791337" cy="52755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0F921EE-CC98-4E78-BB42-0AA71B8ED3A0}"/>
              </a:ext>
            </a:extLst>
          </p:cNvPr>
          <p:cNvSpPr txBox="1"/>
          <p:nvPr/>
        </p:nvSpPr>
        <p:spPr>
          <a:xfrm>
            <a:off x="1875556" y="5916039"/>
            <a:ext cx="603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2638431-6093-43B8-AC46-9E44CD036756}"/>
              </a:ext>
            </a:extLst>
          </p:cNvPr>
          <p:cNvCxnSpPr/>
          <p:nvPr/>
        </p:nvCxnSpPr>
        <p:spPr>
          <a:xfrm flipV="1">
            <a:off x="1883276" y="5441449"/>
            <a:ext cx="294032" cy="36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6" name="Picture 4" descr="Vanilla PNG Clip Art Image​ | Gallery Yopriceville - High-Quality Free  Images and Transparent PNG Clipart">
            <a:extLst>
              <a:ext uri="{FF2B5EF4-FFF2-40B4-BE49-F238E27FC236}">
                <a16:creationId xmlns:a16="http://schemas.microsoft.com/office/drawing/2014/main" id="{670D38A0-F407-4247-8DAD-85AAF92D3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3004" y="3428902"/>
            <a:ext cx="712984" cy="369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8E241B0-1074-4EDE-B153-7DC41F1BADD2}"/>
              </a:ext>
            </a:extLst>
          </p:cNvPr>
          <p:cNvCxnSpPr>
            <a:cxnSpLocks/>
            <a:stCxn id="7" idx="0"/>
            <a:endCxn id="7" idx="2"/>
          </p:cNvCxnSpPr>
          <p:nvPr/>
        </p:nvCxnSpPr>
        <p:spPr>
          <a:xfrm>
            <a:off x="4178808" y="3319681"/>
            <a:ext cx="0" cy="2057399"/>
          </a:xfrm>
          <a:prstGeom prst="line">
            <a:avLst/>
          </a:prstGeom>
          <a:ln w="476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9A5336C-3D2B-4657-A39B-6F79E2BA3ECB}"/>
              </a:ext>
            </a:extLst>
          </p:cNvPr>
          <p:cNvGrpSpPr/>
          <p:nvPr/>
        </p:nvGrpSpPr>
        <p:grpSpPr>
          <a:xfrm>
            <a:off x="5968323" y="77620"/>
            <a:ext cx="2256095" cy="1755018"/>
            <a:chOff x="3551197" y="3860800"/>
            <a:chExt cx="5113007" cy="3977412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F224AC6-1D20-4F81-9366-504D8C124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37701" y="3860800"/>
              <a:ext cx="2540001" cy="2539999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72DA287-40CC-4B3A-BD1F-5D227072637D}"/>
                </a:ext>
              </a:extLst>
            </p:cNvPr>
            <p:cNvSpPr txBox="1"/>
            <p:nvPr/>
          </p:nvSpPr>
          <p:spPr>
            <a:xfrm>
              <a:off x="3551197" y="6368867"/>
              <a:ext cx="5113007" cy="1469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The cake is a metaphor.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353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DB7BE-1D2A-429F-87A4-74B947956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718"/>
            <a:ext cx="6091646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Fairly dividing a Multi-flavor Sheet cake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B2611-1971-4826-B0B7-74C21A79C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1"/>
            <a:ext cx="8037576" cy="2627376"/>
          </a:xfrm>
        </p:spPr>
        <p:txBody>
          <a:bodyPr>
            <a:normAutofit/>
          </a:bodyPr>
          <a:lstStyle/>
          <a:p>
            <a:r>
              <a:rPr lang="en-US" dirty="0"/>
              <a:t>How should Alice and Bob divide a multi flavored sheet cake?</a:t>
            </a:r>
          </a:p>
          <a:p>
            <a:r>
              <a:rPr lang="en-US" dirty="0" err="1"/>
              <a:t>u</a:t>
            </a:r>
            <a:r>
              <a:rPr lang="en-US" baseline="-25000" dirty="0" err="1"/>
              <a:t>Alice</a:t>
            </a:r>
            <a:r>
              <a:rPr lang="en-US" dirty="0"/>
              <a:t>(</a:t>
            </a:r>
            <a:r>
              <a:rPr lang="en-US" dirty="0" err="1"/>
              <a:t>vla</a:t>
            </a:r>
            <a:r>
              <a:rPr lang="en-US" dirty="0"/>
              <a:t>) = 10	 	</a:t>
            </a:r>
            <a:r>
              <a:rPr lang="en-US" dirty="0" err="1"/>
              <a:t>u</a:t>
            </a:r>
            <a:r>
              <a:rPr lang="en-US" baseline="-25000" dirty="0" err="1"/>
              <a:t>Alice</a:t>
            </a:r>
            <a:r>
              <a:rPr lang="en-US" dirty="0"/>
              <a:t>(</a:t>
            </a:r>
            <a:r>
              <a:rPr lang="en-US" dirty="0" err="1"/>
              <a:t>chc</a:t>
            </a:r>
            <a:r>
              <a:rPr lang="en-US" dirty="0"/>
              <a:t>) = 10		</a:t>
            </a:r>
            <a:r>
              <a:rPr lang="en-US" dirty="0" err="1"/>
              <a:t>u</a:t>
            </a:r>
            <a:r>
              <a:rPr lang="en-US" baseline="-25000" dirty="0" err="1"/>
              <a:t>Alice</a:t>
            </a:r>
            <a:r>
              <a:rPr lang="en-US" dirty="0"/>
              <a:t>(str) = 30</a:t>
            </a:r>
          </a:p>
          <a:p>
            <a:r>
              <a:rPr lang="en-US" dirty="0" err="1"/>
              <a:t>u</a:t>
            </a:r>
            <a:r>
              <a:rPr lang="en-US" baseline="-25000" dirty="0" err="1"/>
              <a:t>Bob</a:t>
            </a:r>
            <a:r>
              <a:rPr lang="en-US" dirty="0"/>
              <a:t>(</a:t>
            </a:r>
            <a:r>
              <a:rPr lang="en-US" dirty="0" err="1"/>
              <a:t>vla</a:t>
            </a:r>
            <a:r>
              <a:rPr lang="en-US" dirty="0"/>
              <a:t>) = 20	 	</a:t>
            </a:r>
            <a:r>
              <a:rPr lang="en-US" dirty="0" err="1"/>
              <a:t>u</a:t>
            </a:r>
            <a:r>
              <a:rPr lang="en-US" baseline="-25000" dirty="0" err="1"/>
              <a:t>Bob</a:t>
            </a:r>
            <a:r>
              <a:rPr lang="en-US" dirty="0"/>
              <a:t>(</a:t>
            </a:r>
            <a:r>
              <a:rPr lang="en-US" dirty="0" err="1"/>
              <a:t>chc</a:t>
            </a:r>
            <a:r>
              <a:rPr lang="en-US" dirty="0"/>
              <a:t>) = 20		</a:t>
            </a:r>
            <a:r>
              <a:rPr lang="en-US" dirty="0" err="1"/>
              <a:t>u</a:t>
            </a:r>
            <a:r>
              <a:rPr lang="en-US" baseline="-25000" dirty="0" err="1"/>
              <a:t>Bob</a:t>
            </a:r>
            <a:r>
              <a:rPr lang="en-US" dirty="0"/>
              <a:t>(str) = 20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E06B7-57D6-4A5B-AC62-46D3E6E2F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2FFDC3-4DFB-4B97-BB86-49B5D423F7AA}"/>
              </a:ext>
            </a:extLst>
          </p:cNvPr>
          <p:cNvSpPr/>
          <p:nvPr/>
        </p:nvSpPr>
        <p:spPr>
          <a:xfrm>
            <a:off x="1709928" y="3310972"/>
            <a:ext cx="4937760" cy="2057399"/>
          </a:xfrm>
          <a:prstGeom prst="rect">
            <a:avLst/>
          </a:prstGeom>
          <a:solidFill>
            <a:srgbClr val="FF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3BF756C-2BE4-4A7D-AFAC-9755BDD9376C}"/>
              </a:ext>
            </a:extLst>
          </p:cNvPr>
          <p:cNvSpPr/>
          <p:nvPr/>
        </p:nvSpPr>
        <p:spPr>
          <a:xfrm>
            <a:off x="1709928" y="3310971"/>
            <a:ext cx="2472730" cy="20573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54D6A8-4D3E-46BB-AF82-E51B878EA981}"/>
              </a:ext>
            </a:extLst>
          </p:cNvPr>
          <p:cNvSpPr/>
          <p:nvPr/>
        </p:nvSpPr>
        <p:spPr>
          <a:xfrm>
            <a:off x="4182658" y="3310972"/>
            <a:ext cx="1252728" cy="2057399"/>
          </a:xfrm>
          <a:prstGeom prst="rect">
            <a:avLst/>
          </a:prstGeom>
          <a:solidFill>
            <a:srgbClr val="6633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4" descr="Vanilla PNG Clip Art Image​ | Gallery Yopriceville - High-Quality Free  Images and Transparent PNG Clipart">
            <a:extLst>
              <a:ext uri="{FF2B5EF4-FFF2-40B4-BE49-F238E27FC236}">
                <a16:creationId xmlns:a16="http://schemas.microsoft.com/office/drawing/2014/main" id="{FC100859-937A-4A1E-A7EE-E9E7251D4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798" y="3349877"/>
            <a:ext cx="530990" cy="27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hocolate Food Icon - Free vector graphic on Pixabay">
            <a:extLst>
              <a:ext uri="{FF2B5EF4-FFF2-40B4-BE49-F238E27FC236}">
                <a16:creationId xmlns:a16="http://schemas.microsoft.com/office/drawing/2014/main" id="{46CD1087-25C5-4C32-9C48-7616C81E5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732" y="3353721"/>
            <a:ext cx="608565" cy="40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ree Strawberry Graphic Vector - Stock by Pixlr">
            <a:extLst>
              <a:ext uri="{FF2B5EF4-FFF2-40B4-BE49-F238E27FC236}">
                <a16:creationId xmlns:a16="http://schemas.microsoft.com/office/drawing/2014/main" id="{49BD7259-D2A8-48B9-ACEA-C721080E7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272" y="3341240"/>
            <a:ext cx="442530" cy="44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picture containing knife, weapon&#10;&#10;Description automatically generated">
            <a:extLst>
              <a:ext uri="{FF2B5EF4-FFF2-40B4-BE49-F238E27FC236}">
                <a16:creationId xmlns:a16="http://schemas.microsoft.com/office/drawing/2014/main" id="{87466108-C546-4783-A7FE-5F36B6FC10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8994" y="5445575"/>
            <a:ext cx="785301" cy="76511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7CD7D1B-B903-46D0-85AE-9A139CB1F6C2}"/>
              </a:ext>
            </a:extLst>
          </p:cNvPr>
          <p:cNvSpPr txBox="1"/>
          <p:nvPr/>
        </p:nvSpPr>
        <p:spPr>
          <a:xfrm>
            <a:off x="6004702" y="5368370"/>
            <a:ext cx="68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Alice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3498B15-79DE-4F47-9F05-69EB46AC9ED1}"/>
              </a:ext>
            </a:extLst>
          </p:cNvPr>
          <p:cNvCxnSpPr>
            <a:cxnSpLocks/>
          </p:cNvCxnSpPr>
          <p:nvPr/>
        </p:nvCxnSpPr>
        <p:spPr>
          <a:xfrm>
            <a:off x="5437772" y="3310971"/>
            <a:ext cx="0" cy="2057399"/>
          </a:xfrm>
          <a:prstGeom prst="line">
            <a:avLst/>
          </a:prstGeom>
          <a:ln w="476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B0875DD-1B2E-42D8-A991-3E8C2BFFFB1E}"/>
              </a:ext>
            </a:extLst>
          </p:cNvPr>
          <p:cNvSpPr txBox="1"/>
          <p:nvPr/>
        </p:nvSpPr>
        <p:spPr>
          <a:xfrm>
            <a:off x="2680797" y="5407275"/>
            <a:ext cx="284819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u</a:t>
            </a:r>
            <a:r>
              <a:rPr lang="en-US" sz="1400" baseline="-25000" dirty="0" err="1"/>
              <a:t>Alice</a:t>
            </a:r>
            <a:r>
              <a:rPr lang="en-US" sz="1400" dirty="0"/>
              <a:t>(left) = 10 * ½ + 10 * ¼ = 7.5</a:t>
            </a:r>
          </a:p>
          <a:p>
            <a:r>
              <a:rPr lang="en-US" sz="1400" dirty="0" err="1"/>
              <a:t>u</a:t>
            </a:r>
            <a:r>
              <a:rPr lang="en-US" sz="1400" baseline="-25000" dirty="0" err="1"/>
              <a:t>Alice</a:t>
            </a:r>
            <a:r>
              <a:rPr lang="en-US" sz="1400" dirty="0"/>
              <a:t>(right) = 30 * ¼ = 7.5</a:t>
            </a:r>
          </a:p>
          <a:p>
            <a:r>
              <a:rPr lang="en-US" sz="1400" dirty="0" err="1"/>
              <a:t>u</a:t>
            </a:r>
            <a:r>
              <a:rPr lang="en-US" sz="1400" baseline="-25000" dirty="0" err="1"/>
              <a:t>Bob</a:t>
            </a:r>
            <a:r>
              <a:rPr lang="en-US" sz="1400" dirty="0"/>
              <a:t>(left) = 20 * ½ + 20 * ¼ = 15</a:t>
            </a:r>
          </a:p>
          <a:p>
            <a:r>
              <a:rPr lang="en-US" sz="1400" dirty="0" err="1"/>
              <a:t>u</a:t>
            </a:r>
            <a:r>
              <a:rPr lang="en-US" sz="1400" baseline="-25000" dirty="0" err="1"/>
              <a:t>Bob</a:t>
            </a:r>
            <a:r>
              <a:rPr lang="en-US" sz="1400" dirty="0"/>
              <a:t>(right) = 20 * ¼ = 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50979EA-CB62-45ED-80AC-37A03BC66977}"/>
              </a:ext>
            </a:extLst>
          </p:cNvPr>
          <p:cNvSpPr txBox="1"/>
          <p:nvPr/>
        </p:nvSpPr>
        <p:spPr>
          <a:xfrm>
            <a:off x="6784659" y="3049647"/>
            <a:ext cx="1818717" cy="3539430"/>
          </a:xfrm>
          <a:prstGeom prst="rect">
            <a:avLst/>
          </a:prstGeom>
          <a:noFill/>
          <a:ln w="34925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Bob gets more utility than Alice.</a:t>
            </a:r>
          </a:p>
          <a:p>
            <a:endParaRPr lang="en-US" sz="1600" dirty="0"/>
          </a:p>
          <a:p>
            <a:r>
              <a:rPr lang="en-US" sz="1600" dirty="0"/>
              <a:t>Bob strictly favors his piece.</a:t>
            </a:r>
          </a:p>
          <a:p>
            <a:endParaRPr lang="en-US" sz="1600" dirty="0"/>
          </a:p>
          <a:p>
            <a:r>
              <a:rPr lang="en-US" sz="1600" dirty="0"/>
              <a:t>Alice weakly favors her piece.</a:t>
            </a:r>
          </a:p>
          <a:p>
            <a:endParaRPr lang="en-US" sz="1600" dirty="0"/>
          </a:p>
          <a:p>
            <a:r>
              <a:rPr lang="en-US" sz="1600" dirty="0"/>
              <a:t>Is this fair??? </a:t>
            </a:r>
          </a:p>
          <a:p>
            <a:endParaRPr lang="en-US" sz="1600" dirty="0"/>
          </a:p>
          <a:p>
            <a:r>
              <a:rPr lang="en-US" sz="1600" dirty="0"/>
              <a:t>Alice could lie knowing Bob’s utilities.</a:t>
            </a:r>
          </a:p>
        </p:txBody>
      </p:sp>
      <p:pic>
        <p:nvPicPr>
          <p:cNvPr id="34" name="Picture 33" descr="A picture containing shape&#10;&#10;Description automatically generated">
            <a:extLst>
              <a:ext uri="{FF2B5EF4-FFF2-40B4-BE49-F238E27FC236}">
                <a16:creationId xmlns:a16="http://schemas.microsoft.com/office/drawing/2014/main" id="{640928C0-128B-4D75-B59B-7087477FC3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2516" y="5625519"/>
            <a:ext cx="791337" cy="52755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3B627F5-E381-4EC8-ABDA-7C85E63FF821}"/>
              </a:ext>
            </a:extLst>
          </p:cNvPr>
          <p:cNvSpPr txBox="1"/>
          <p:nvPr/>
        </p:nvSpPr>
        <p:spPr>
          <a:xfrm>
            <a:off x="1875556" y="5916039"/>
            <a:ext cx="603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Bob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C25DE27-BD91-4F35-8F7F-4ADFB3033356}"/>
              </a:ext>
            </a:extLst>
          </p:cNvPr>
          <p:cNvCxnSpPr/>
          <p:nvPr/>
        </p:nvCxnSpPr>
        <p:spPr>
          <a:xfrm flipV="1">
            <a:off x="1883276" y="5441449"/>
            <a:ext cx="294032" cy="36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4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19C83-408B-4C56-A831-3BB8CE3C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Treating Players equally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99B91-137E-41C2-A0D2-6C3ADB3F3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1998801"/>
          </a:xfrm>
        </p:spPr>
        <p:txBody>
          <a:bodyPr>
            <a:normAutofit fontScale="92500" lnSpcReduction="20000"/>
          </a:bodyPr>
          <a:lstStyle/>
          <a:p>
            <a:r>
              <a:rPr lang="en-US" sz="1600" dirty="0"/>
              <a:t>This is another algorithm for dividing divisible goods (say, a sheet cake) between two players.</a:t>
            </a:r>
          </a:p>
          <a:p>
            <a:r>
              <a:rPr lang="en-US" sz="1600" dirty="0"/>
              <a:t>A referee moves the knife along the cake. Once either Alice or Bob views the slices as fair, they say “stop” (say in this example, Alice says stop).</a:t>
            </a:r>
          </a:p>
          <a:p>
            <a:r>
              <a:rPr lang="en-US" sz="1600" dirty="0"/>
              <a:t>A second knife is placed. Move the knives in parallel, keeping the cut in between them proportional according to Alice. Once Bob views the middle slice as proportional, he says “stop”.</a:t>
            </a:r>
          </a:p>
          <a:p>
            <a:r>
              <a:rPr lang="en-US" sz="1600" dirty="0"/>
              <a:t>Randomly assign one of them the outer slices and one of them the inner slice.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621DF-ABC1-419A-935D-45CC4D380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27322C-0789-4CF1-86F7-B10F89D2BCA5}"/>
              </a:ext>
            </a:extLst>
          </p:cNvPr>
          <p:cNvSpPr/>
          <p:nvPr/>
        </p:nvSpPr>
        <p:spPr>
          <a:xfrm>
            <a:off x="1570591" y="3798337"/>
            <a:ext cx="4937760" cy="2057399"/>
          </a:xfrm>
          <a:prstGeom prst="rect">
            <a:avLst/>
          </a:prstGeom>
          <a:solidFill>
            <a:srgbClr val="FF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FD3041-F298-4C81-ADEF-2CA0F1169C24}"/>
              </a:ext>
            </a:extLst>
          </p:cNvPr>
          <p:cNvSpPr/>
          <p:nvPr/>
        </p:nvSpPr>
        <p:spPr>
          <a:xfrm>
            <a:off x="1570591" y="3798336"/>
            <a:ext cx="2472730" cy="20573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62ACB1-E6F5-4198-A47B-97BBEB1D7561}"/>
              </a:ext>
            </a:extLst>
          </p:cNvPr>
          <p:cNvSpPr/>
          <p:nvPr/>
        </p:nvSpPr>
        <p:spPr>
          <a:xfrm>
            <a:off x="4043321" y="3798337"/>
            <a:ext cx="1252728" cy="2057399"/>
          </a:xfrm>
          <a:prstGeom prst="rect">
            <a:avLst/>
          </a:prstGeom>
          <a:solidFill>
            <a:srgbClr val="6633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4" descr="Vanilla PNG Clip Art Image​ | Gallery Yopriceville - High-Quality Free  Images and Transparent PNG Clipart">
            <a:extLst>
              <a:ext uri="{FF2B5EF4-FFF2-40B4-BE49-F238E27FC236}">
                <a16:creationId xmlns:a16="http://schemas.microsoft.com/office/drawing/2014/main" id="{1EE77B7A-19C2-434E-B193-12211DC84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461" y="3837242"/>
            <a:ext cx="530990" cy="27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hocolate Food Icon - Free vector graphic on Pixabay">
            <a:extLst>
              <a:ext uri="{FF2B5EF4-FFF2-40B4-BE49-F238E27FC236}">
                <a16:creationId xmlns:a16="http://schemas.microsoft.com/office/drawing/2014/main" id="{24A27380-DE0A-4795-B627-1129FBA46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960" y="3837242"/>
            <a:ext cx="608565" cy="40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Strawberry Graphic Vector - Stock by Pixlr">
            <a:extLst>
              <a:ext uri="{FF2B5EF4-FFF2-40B4-BE49-F238E27FC236}">
                <a16:creationId xmlns:a16="http://schemas.microsoft.com/office/drawing/2014/main" id="{CABE99CF-5268-4F7C-9C8F-AF966B7D4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935" y="3828605"/>
            <a:ext cx="442530" cy="44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72627D5-CF3D-4040-9E22-C290C041A769}"/>
              </a:ext>
            </a:extLst>
          </p:cNvPr>
          <p:cNvGrpSpPr/>
          <p:nvPr/>
        </p:nvGrpSpPr>
        <p:grpSpPr>
          <a:xfrm>
            <a:off x="1570591" y="3798336"/>
            <a:ext cx="876523" cy="2899714"/>
            <a:chOff x="1710504" y="3310971"/>
            <a:chExt cx="876523" cy="2899714"/>
          </a:xfrm>
        </p:grpSpPr>
        <p:pic>
          <p:nvPicPr>
            <p:cNvPr id="11" name="Picture 10" descr="A picture containing knife, weapon&#10;&#10;Description automatically generated">
              <a:extLst>
                <a:ext uri="{FF2B5EF4-FFF2-40B4-BE49-F238E27FC236}">
                  <a16:creationId xmlns:a16="http://schemas.microsoft.com/office/drawing/2014/main" id="{70E4C44A-4F2D-47AB-9670-305182F5F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01726" y="5445575"/>
              <a:ext cx="785301" cy="76511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85D3D7E-B2EA-4237-BE46-B5CFCE3084C9}"/>
                </a:ext>
              </a:extLst>
            </p:cNvPr>
            <p:cNvCxnSpPr>
              <a:cxnSpLocks/>
            </p:cNvCxnSpPr>
            <p:nvPr/>
          </p:nvCxnSpPr>
          <p:spPr>
            <a:xfrm>
              <a:off x="1710504" y="3310971"/>
              <a:ext cx="0" cy="2057399"/>
            </a:xfrm>
            <a:prstGeom prst="line">
              <a:avLst/>
            </a:prstGeom>
            <a:ln w="4762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791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4 2.22222E-6 L 0.20312 -0.0020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43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19C83-408B-4C56-A831-3BB8CE3C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Treating Players equally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99B91-137E-41C2-A0D2-6C3ADB3F3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1998801"/>
          </a:xfrm>
        </p:spPr>
        <p:txBody>
          <a:bodyPr>
            <a:normAutofit fontScale="92500" lnSpcReduction="20000"/>
          </a:bodyPr>
          <a:lstStyle/>
          <a:p>
            <a:r>
              <a:rPr lang="en-US" sz="1600" dirty="0"/>
              <a:t>This is another algorithm for dividing divisible goods (say, a sheet cake) between two players.</a:t>
            </a:r>
          </a:p>
          <a:p>
            <a:r>
              <a:rPr lang="en-US" sz="1600" dirty="0"/>
              <a:t>A referee moves the knife along the cake. Once either Alice or Bob views the slices as fair, they say “stop” (say in this example, Alice says stop).</a:t>
            </a:r>
          </a:p>
          <a:p>
            <a:r>
              <a:rPr lang="en-US" sz="1600" dirty="0"/>
              <a:t>A second knife is placed. Move the knives in parallel, keeping the cut in between them proportional according to Alice. Once Bob views the middle slice as proportional, he says “stop”.</a:t>
            </a:r>
          </a:p>
          <a:p>
            <a:r>
              <a:rPr lang="en-US" sz="1600" dirty="0"/>
              <a:t>Randomly assign one of them the outer slices and one of them the inner slice.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2621DF-ABC1-419A-935D-45CC4D380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27322C-0789-4CF1-86F7-B10F89D2BCA5}"/>
              </a:ext>
            </a:extLst>
          </p:cNvPr>
          <p:cNvSpPr/>
          <p:nvPr/>
        </p:nvSpPr>
        <p:spPr>
          <a:xfrm>
            <a:off x="1570591" y="3798337"/>
            <a:ext cx="4937760" cy="2057399"/>
          </a:xfrm>
          <a:prstGeom prst="rect">
            <a:avLst/>
          </a:prstGeom>
          <a:solidFill>
            <a:srgbClr val="FF66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FD3041-F298-4C81-ADEF-2CA0F1169C24}"/>
              </a:ext>
            </a:extLst>
          </p:cNvPr>
          <p:cNvSpPr/>
          <p:nvPr/>
        </p:nvSpPr>
        <p:spPr>
          <a:xfrm>
            <a:off x="1570591" y="3798336"/>
            <a:ext cx="2472730" cy="20573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62ACB1-E6F5-4198-A47B-97BBEB1D7561}"/>
              </a:ext>
            </a:extLst>
          </p:cNvPr>
          <p:cNvSpPr/>
          <p:nvPr/>
        </p:nvSpPr>
        <p:spPr>
          <a:xfrm>
            <a:off x="4043321" y="3798337"/>
            <a:ext cx="1252728" cy="2057399"/>
          </a:xfrm>
          <a:prstGeom prst="rect">
            <a:avLst/>
          </a:prstGeom>
          <a:solidFill>
            <a:srgbClr val="6633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4" descr="Vanilla PNG Clip Art Image​ | Gallery Yopriceville - High-Quality Free  Images and Transparent PNG Clipart">
            <a:extLst>
              <a:ext uri="{FF2B5EF4-FFF2-40B4-BE49-F238E27FC236}">
                <a16:creationId xmlns:a16="http://schemas.microsoft.com/office/drawing/2014/main" id="{1EE77B7A-19C2-434E-B193-12211DC84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461" y="3837242"/>
            <a:ext cx="530990" cy="27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hocolate Food Icon - Free vector graphic on Pixabay">
            <a:extLst>
              <a:ext uri="{FF2B5EF4-FFF2-40B4-BE49-F238E27FC236}">
                <a16:creationId xmlns:a16="http://schemas.microsoft.com/office/drawing/2014/main" id="{24A27380-DE0A-4795-B627-1129FBA46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960" y="3837242"/>
            <a:ext cx="608565" cy="40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Free Strawberry Graphic Vector - Stock by Pixlr">
            <a:extLst>
              <a:ext uri="{FF2B5EF4-FFF2-40B4-BE49-F238E27FC236}">
                <a16:creationId xmlns:a16="http://schemas.microsoft.com/office/drawing/2014/main" id="{CABE99CF-5268-4F7C-9C8F-AF966B7D4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935" y="3828605"/>
            <a:ext cx="442530" cy="442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72627D5-CF3D-4040-9E22-C290C041A769}"/>
              </a:ext>
            </a:extLst>
          </p:cNvPr>
          <p:cNvGrpSpPr/>
          <p:nvPr/>
        </p:nvGrpSpPr>
        <p:grpSpPr>
          <a:xfrm>
            <a:off x="1570591" y="3798336"/>
            <a:ext cx="876523" cy="2899714"/>
            <a:chOff x="1710504" y="3310971"/>
            <a:chExt cx="876523" cy="2899714"/>
          </a:xfrm>
        </p:grpSpPr>
        <p:pic>
          <p:nvPicPr>
            <p:cNvPr id="11" name="Picture 10" descr="A picture containing knife, weapon&#10;&#10;Description automatically generated">
              <a:extLst>
                <a:ext uri="{FF2B5EF4-FFF2-40B4-BE49-F238E27FC236}">
                  <a16:creationId xmlns:a16="http://schemas.microsoft.com/office/drawing/2014/main" id="{70E4C44A-4F2D-47AB-9670-305182F5F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01726" y="5445575"/>
              <a:ext cx="785301" cy="76511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85D3D7E-B2EA-4237-BE46-B5CFCE3084C9}"/>
                </a:ext>
              </a:extLst>
            </p:cNvPr>
            <p:cNvCxnSpPr>
              <a:cxnSpLocks/>
            </p:cNvCxnSpPr>
            <p:nvPr/>
          </p:nvCxnSpPr>
          <p:spPr>
            <a:xfrm>
              <a:off x="1710504" y="3310971"/>
              <a:ext cx="0" cy="2057399"/>
            </a:xfrm>
            <a:prstGeom prst="line">
              <a:avLst/>
            </a:prstGeom>
            <a:ln w="4762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D6C7F27-0EB2-4490-A3EE-2D8043633B85}"/>
              </a:ext>
            </a:extLst>
          </p:cNvPr>
          <p:cNvSpPr txBox="1"/>
          <p:nvPr/>
        </p:nvSpPr>
        <p:spPr>
          <a:xfrm>
            <a:off x="6787230" y="3872391"/>
            <a:ext cx="1818717" cy="1323439"/>
          </a:xfrm>
          <a:prstGeom prst="rect">
            <a:avLst/>
          </a:prstGeom>
          <a:noFill/>
          <a:ln w="34925">
            <a:solidFill>
              <a:srgbClr val="FFFF00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Both Bob and Alice get what they perceive as exactly ½ the utility of the cake.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0026C1-F283-4578-8842-2A102BCB1DD7}"/>
              </a:ext>
            </a:extLst>
          </p:cNvPr>
          <p:cNvGrpSpPr/>
          <p:nvPr/>
        </p:nvGrpSpPr>
        <p:grpSpPr>
          <a:xfrm>
            <a:off x="3382430" y="3786815"/>
            <a:ext cx="876523" cy="2899714"/>
            <a:chOff x="1710504" y="3310971"/>
            <a:chExt cx="876523" cy="2899714"/>
          </a:xfrm>
        </p:grpSpPr>
        <p:pic>
          <p:nvPicPr>
            <p:cNvPr id="21" name="Picture 20" descr="A picture containing knife, weapon&#10;&#10;Description automatically generated">
              <a:extLst>
                <a:ext uri="{FF2B5EF4-FFF2-40B4-BE49-F238E27FC236}">
                  <a16:creationId xmlns:a16="http://schemas.microsoft.com/office/drawing/2014/main" id="{32945558-0CF2-4CBA-BD42-3C0D8DC97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01726" y="5445575"/>
              <a:ext cx="785301" cy="765110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D1A574D-F835-4FBC-8D06-6147760EBDE5}"/>
                </a:ext>
              </a:extLst>
            </p:cNvPr>
            <p:cNvCxnSpPr>
              <a:cxnSpLocks/>
            </p:cNvCxnSpPr>
            <p:nvPr/>
          </p:nvCxnSpPr>
          <p:spPr>
            <a:xfrm>
              <a:off x="1710504" y="3310971"/>
              <a:ext cx="0" cy="2057399"/>
            </a:xfrm>
            <a:prstGeom prst="line">
              <a:avLst/>
            </a:prstGeom>
            <a:ln w="4762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950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74 2.22222E-6 L 0.14982 0.0041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69" y="20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4.07407E-6 L 0.25018 0.0034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826F6-C0EF-4FB1-A01C-C6D5C4525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quantify fairness?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DE0EA-3158-4E6E-A16C-FE92EC75D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There are n players.</a:t>
            </a:r>
          </a:p>
          <a:p>
            <a:endParaRPr lang="en-US" dirty="0"/>
          </a:p>
          <a:p>
            <a:r>
              <a:rPr lang="en-US" dirty="0"/>
              <a:t>Proportionality (Prop): </a:t>
            </a:r>
            <a:r>
              <a:rPr lang="en-US" b="0" dirty="0"/>
              <a:t>All players get what they perceive as 1/n of the total available value.</a:t>
            </a:r>
          </a:p>
          <a:p>
            <a:endParaRPr lang="en-US" b="0" dirty="0"/>
          </a:p>
          <a:p>
            <a:r>
              <a:rPr lang="en-US" dirty="0"/>
              <a:t>Envy-freeness (EF):</a:t>
            </a:r>
            <a:r>
              <a:rPr lang="en-US" b="0" dirty="0"/>
              <a:t> No player thinks that another player received a better share than they did.</a:t>
            </a:r>
          </a:p>
          <a:p>
            <a:endParaRPr lang="en-US" b="0" dirty="0"/>
          </a:p>
          <a:p>
            <a:r>
              <a:rPr lang="en-US" dirty="0"/>
              <a:t>Pareto-optimality (PO):</a:t>
            </a:r>
            <a:r>
              <a:rPr lang="en-US" b="0" dirty="0"/>
              <a:t> There is no other allocation that</a:t>
            </a:r>
            <a:r>
              <a:rPr lang="en-US" b="0" i="1" dirty="0"/>
              <a:t> pareto dominates </a:t>
            </a:r>
            <a:r>
              <a:rPr lang="en-US" b="0" dirty="0"/>
              <a:t>it</a:t>
            </a:r>
            <a:endParaRPr lang="en-US" b="0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Pareto-dominance:</a:t>
            </a:r>
            <a:r>
              <a:rPr lang="en-US" b="0" dirty="0"/>
              <a:t> An allocation pareto dominates another if it is strictly better for at least one player and at least as good for all others</a:t>
            </a:r>
          </a:p>
          <a:p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DA966-36E8-43AE-927B-28380194F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3219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17387</TotalTime>
  <Words>3879</Words>
  <Application>Microsoft Office PowerPoint</Application>
  <PresentationFormat>On-screen Show (4:3)</PresentationFormat>
  <Paragraphs>703</Paragraphs>
  <Slides>47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Arial Black</vt:lpstr>
      <vt:lpstr>Calibri</vt:lpstr>
      <vt:lpstr>Essential</vt:lpstr>
      <vt:lpstr>Equation</vt:lpstr>
      <vt:lpstr>Applied Mechanism Design For Social Good</vt:lpstr>
      <vt:lpstr>Announcements</vt:lpstr>
      <vt:lpstr>Check-in Survey</vt:lpstr>
      <vt:lpstr>Fairly dividing a cookie</vt:lpstr>
      <vt:lpstr>Fairly dividing a Sheet cake</vt:lpstr>
      <vt:lpstr>Fairly dividing a Multi-flavor Sheet cake</vt:lpstr>
      <vt:lpstr>Treating Players equally</vt:lpstr>
      <vt:lpstr>Treating Players equally</vt:lpstr>
      <vt:lpstr>How do we quantify fairness?</vt:lpstr>
      <vt:lpstr>Fairly dividing a Multi-flavor Sheet cake</vt:lpstr>
      <vt:lpstr>Prop and EF on 2 players</vt:lpstr>
      <vt:lpstr>Prop and EF on n&gt;2 players</vt:lpstr>
      <vt:lpstr>Proportionality for N&gt;2 via Knife moving</vt:lpstr>
      <vt:lpstr>Proportionality for N&gt;2 via Knife moving</vt:lpstr>
      <vt:lpstr>Proportionality for N&gt;2 via Knife moving</vt:lpstr>
      <vt:lpstr>Proportionality for N&gt;2 via Knife moving</vt:lpstr>
      <vt:lpstr>Greedy algs aren’t Envy-free</vt:lpstr>
      <vt:lpstr>An Envy-Free Protocol for n=3</vt:lpstr>
      <vt:lpstr>Envy-Freeness beyond n=3</vt:lpstr>
      <vt:lpstr>PowerPoint Presentation</vt:lpstr>
      <vt:lpstr>What do we know about divisible goods?</vt:lpstr>
      <vt:lpstr>Social Welfare and Fairness</vt:lpstr>
      <vt:lpstr>The Price of Fairness In Cake Cutting</vt:lpstr>
      <vt:lpstr>Social Welfare and Fairness</vt:lpstr>
      <vt:lpstr>“Price Of” Bounds</vt:lpstr>
      <vt:lpstr>Applications: Estate Division</vt:lpstr>
      <vt:lpstr>Applications: Estate Division</vt:lpstr>
      <vt:lpstr>Applications: Land Reform</vt:lpstr>
      <vt:lpstr>Applications: Legislation</vt:lpstr>
      <vt:lpstr>Part 2 – Indivisible goods</vt:lpstr>
      <vt:lpstr>Part 2 – Indivisible goods</vt:lpstr>
      <vt:lpstr>Fairness with Indivisibility</vt:lpstr>
      <vt:lpstr>Fairness with Indivisibility</vt:lpstr>
      <vt:lpstr>Envy Freeness up to One good</vt:lpstr>
      <vt:lpstr>Envy Freeness Up to One Good</vt:lpstr>
      <vt:lpstr>Round Robin Algorithm for EF1</vt:lpstr>
      <vt:lpstr>Round Robin Algorithm for EF1</vt:lpstr>
      <vt:lpstr>EF1, EFX on Indivisible Goods</vt:lpstr>
      <vt:lpstr>Envy Freeness Up Any one good</vt:lpstr>
      <vt:lpstr>Existence of EF, EF1, EFx</vt:lpstr>
      <vt:lpstr>The Leximin-Compare algorithm (2 agents)</vt:lpstr>
      <vt:lpstr>The Leximin-Compare algorithm (2 agents)</vt:lpstr>
      <vt:lpstr>Does Leximin find an EFX solution?</vt:lpstr>
      <vt:lpstr>The Leximin-Compare++ algorithm (2 agents)</vt:lpstr>
      <vt:lpstr>the leximin++ solution is EFX on identical valuations</vt:lpstr>
      <vt:lpstr>Extending to 2 players, different valuations</vt:lpstr>
      <vt:lpstr>Recap: Ef, Ef1, Efx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Marina Knittel</cp:lastModifiedBy>
  <cp:revision>1981</cp:revision>
  <cp:lastPrinted>2016-10-18T00:55:56Z</cp:lastPrinted>
  <dcterms:created xsi:type="dcterms:W3CDTF">2013-03-05T15:39:19Z</dcterms:created>
  <dcterms:modified xsi:type="dcterms:W3CDTF">2022-03-28T17:23:57Z</dcterms:modified>
</cp:coreProperties>
</file>